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47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Staff responses</c:v>
          </c:tx>
          <c:spPr>
            <a:solidFill>
              <a:srgbClr val="B6533B"/>
            </a:solidFill>
          </c:spPr>
          <c:invertIfNegative val="1"/>
          <c:dLbls>
            <c:spPr>
              <a:noFill/>
              <a:ln>
                <a:noFill/>
              </a:ln>
              <a:effectLst/>
            </c:spPr>
            <c:txPr>
              <a:bodyPr anchorCtr="1"/>
              <a:lstStyle/>
              <a:p>
                <a:pPr>
                  <a:defRPr sz="1350" b="1">
                    <a:solidFill>
                      <a:srgbClr val="102638"/>
                    </a:solidFill>
                    <a:latin typeface="Nimbus Sans"/>
                    <a:ea typeface="Nimbus Sans"/>
                    <a:cs typeface="Nimbus San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Daily</c:v>
              </c:pt>
              <c:pt idx="1">
                <c:v>Several times a week</c:v>
              </c:pt>
              <c:pt idx="2">
                <c:v>About once a week</c:v>
              </c:pt>
              <c:pt idx="3">
                <c:v>Monthly or less</c:v>
              </c:pt>
            </c:strLit>
          </c:cat>
          <c:val>
            <c:numLit>
              <c:formatCode>General</c:formatCode>
              <c:ptCount val="4"/>
              <c:pt idx="0">
                <c:v>8</c:v>
              </c:pt>
              <c:pt idx="1">
                <c:v>5</c:v>
              </c:pt>
              <c:pt idx="2">
                <c:v>2</c:v>
              </c:pt>
              <c:pt idx="3">
                <c:v>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D77-48A8-96DF-261AF461EABB}"/>
            </c:ext>
          </c:extLst>
        </c:ser>
        <c:dLbls>
          <c:dLblPos val="outEnd"/>
          <c:showLegendKey val="0"/>
          <c:showVal val="1"/>
          <c:showCatName val="0"/>
          <c:showSerName val="0"/>
          <c:showPercent val="0"/>
          <c:showBubbleSize val="0"/>
        </c:dLbls>
        <c:gapWidth val="50"/>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ln>
        </c:spPr>
        <c:txPr>
          <a:bodyPr anchorCtr="1"/>
          <a:lstStyle/>
          <a:p>
            <a:pPr>
              <a:defRPr sz="1350">
                <a:solidFill>
                  <a:srgbClr val="102638"/>
                </a:solidFill>
                <a:latin typeface="Nimbus Sans"/>
                <a:ea typeface="Nimbus Sans"/>
                <a:cs typeface="Nimbus Sans"/>
              </a:defRPr>
            </a:pPr>
            <a:endParaRPr lang="en-US"/>
          </a:p>
        </c:txPr>
        <c:crossAx val="48650112"/>
        <c:crosses val="autoZero"/>
        <c:crossBetween val="between"/>
      </c:valAx>
      <c:spPr>
        <a:solidFill>
          <a:srgbClr val="F4F0E8"/>
        </a:solidFill>
        <a:ln w="0">
          <a:noFill/>
        </a:ln>
      </c:spPr>
    </c:plotArea>
    <c:plotVisOnly val="1"/>
    <c:dispBlanksAs val="zero"/>
    <c:showDLblsOverMax val="1"/>
  </c:chart>
  <c:spPr>
    <a:solidFill>
      <a:srgbClr val="F4F0E8"/>
    </a:solidFill>
    <a:ln w="0">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a:t>
            </a:r>
          </a:p>
          <a:p>
            <a:endParaRPr/>
          </a:p>
          <a:p>
            <a:r>
              <a:t>Open by explaining that the staff survey changed the presentation. Most attendees already use AI, so the session will focus on making their work more consistent, reusable, and safe.</a:t>
            </a:r>
          </a:p>
          <a:p>
            <a:endParaRPr/>
          </a:p>
          <a:p>
            <a:r>
              <a:t>Ask for a show of hands: Who used ChatGPT this week? Who used it today?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endParaRPr/>
          </a:p>
          <a:p>
            <a:r>
              <a:t>Call out that 8 people use ChatGPT daily, 5 use it several times a week, 2 use it weekly, and 2 use it monthly. This audience does not need a long introduction to AI.</a:t>
            </a:r>
          </a:p>
          <a:p>
            <a:endParaRPr/>
          </a:p>
          <a:p>
            <a:r>
              <a:t>Source: AI Lunch &amp; Learn Survey (Responses).xlsx, 17 completed staff responses.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a:t>
            </a:r>
          </a:p>
          <a:p>
            <a:r>
              <a:t>Demonstrate one example only. The useful change is business context, not a long formula. Ask which missing detail would change the result.</a:t>
            </a:r>
          </a:p>
          <a:p>
            <a:r>
              <a:t>Source: https://learn.chatgpt.com/docs/prompting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a:t>
            </a:r>
          </a:p>
          <a:p>
            <a:r>
              <a:t>Explain that instructions guide behavior but cannot guarantee accuracy or enforce permissions. Ask the room whether ChatGPT has ever enthusiastically endorsed a weak idea. A good thought partner can also agree and explain why.</a:t>
            </a:r>
          </a:p>
          <a:p>
            <a:r>
              <a:t>Source: https://learn.chatgpt.com/docs/personalize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a:t>
            </a:r>
          </a:p>
          <a:p>
            <a:r>
              <a:t>Copy the instruction text from this slide and the next as one shared baseline, then add the employee's role. The business priorities here are proposed training examples, not statements of an approved Baton policy. Show how a weak recommendation should trigger evidence based questions.</a:t>
            </a:r>
          </a:p>
          <a:p>
            <a:r>
              <a:t>COPYABLE INSTRUCTION, PART 1</a:t>
            </a:r>
          </a:p>
          <a:p>
            <a:r>
              <a:t>I work at Baton Collective across real estate and operating businesses. Consider the audience, long term value, cash flow, risk, relationships and execution when relevant.</a:t>
            </a:r>
          </a:p>
          <a:p>
            <a:r>
              <a:t>Be a candid thought partner. Do not agree simply because I suggested something. Identify weak assumptions, missing evidence and the strongest reasonable counterargument. Explain disagreements respectfully.</a:t>
            </a:r>
          </a:p>
          <a:p>
            <a:r>
              <a:t>Ask only questions whose answers could materially change the result. For strategic decisions, clarify the goal and constraints first. For routine work, proceed with reasonable assumptions and label them.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r>
              <a:t>Keep the shared baseline concise so each employee can add role context within the field limit shown in their interface. These two parts together are designed as a short starting instruction. For accounting, add source and formula checks. For project work, add dependencies.</a:t>
            </a:r>
          </a:p>
          <a:p>
            <a:r>
              <a:t>COPYABLE INSTRUCTION, PART 2</a:t>
            </a:r>
          </a:p>
          <a:p>
            <a:r>
              <a:t>Lead with the answer or usable draft. Be concise, practical and personable. Skip praise and filler. Suggest a reusable template or Skill when a task repeats.</a:t>
            </a:r>
          </a:p>
          <a:p>
            <a:r>
              <a:t>Separate facts, assumptions and recommendations. Never invent figures, policies or sources. Flag uncertain or current claims for verification. Preserve names, dates and amounts.</a:t>
            </a:r>
          </a:p>
          <a:p>
            <a:r>
              <a:t>Show the next step, owner and due date when relevant. Flag missing commitments. Follow approved data rules and seek explicit approval before external actions.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a:t>
            </a:r>
          </a:p>
          <a:p>
            <a:r>
              <a:t>LIVE DEMO. Use a fictional scenario. Do not provide an actual property address or confidential numbers. Let AI ask about demand, carrying costs, capital limits and tenant requirements. It should identify data needs instead of inventing rent or return estimates.</a:t>
            </a:r>
          </a:p>
          <a:p>
            <a:r>
              <a:t>Ask the room: Which question did we overlook? Critical discussion does not establish facts or replace investment due diligence.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a:t>
            </a:r>
          </a:p>
          <a:p>
            <a:r>
              <a:t>A Custom Instruction holds broad preferences. A Skill holds a specific workflow. Availability and installation controls vary by surface and workspace. Open the supported Skills interface before the session. For the demonstration, invoke @skill-creator. A Skill contains SKILL.md and may include examples, assets, references or scripts.</a:t>
            </a:r>
          </a:p>
          <a:p>
            <a:r>
              <a:t>Source: https://learn.chatgpt.com/docs/build-skills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6 minutes</a:t>
            </a:r>
          </a:p>
          <a:p>
            <a:r>
              <a:t>LIVE BUILD. Paste the slide text into Skill Creator. Confirm this is an instruction only workflow. Provide one approved sample email when available. The prohibition on bold text applies to generated emails, not slide headings.</a:t>
            </a:r>
          </a:p>
          <a:p>
            <a:r>
              <a:t>Detailed workflow to add if the creator asks:</a:t>
            </a:r>
          </a:p>
          <a:p>
            <a:r>
              <a:t>1. Identify the recipient, relationship, purpose, verified facts and requested next step.</a:t>
            </a:r>
          </a:p>
          <a:p>
            <a:r>
              <a:t>2. Ask only material questions. If a recipient name is missing, use a neutral greeting. Never guess an email address.</a:t>
            </a:r>
          </a:p>
          <a:p>
            <a:r>
              <a:t>3. Evaluate commercial implications relevant to the request without inventing terms or giving unverified investment conclusions.</a:t>
            </a:r>
          </a:p>
          <a:p>
            <a:r>
              <a:t>4. Output a plain text subject and email with short paragraphs and one clear next action.</a:t>
            </a:r>
          </a:p>
          <a:p>
            <a:r>
              <a:t>5. Keep any unresolved facts or risky claims in a separate Review before sending note.</a:t>
            </a:r>
          </a:p>
          <a:p>
            <a:r>
              <a:t>6. Check tone, facts, formatting and commitments. If an exact identifier contains a hyphen, preserve it or flag the conflict instead of silently corrupting it.</a:t>
            </a:r>
          </a:p>
          <a:p>
            <a:r>
              <a:t>7. Draft only. Never send.</a:t>
            </a:r>
          </a:p>
          <a:p>
            <a:r>
              <a:t>Fictional test input: Draft an email to a broker. We are reviewing a property and need the current rent roll, trailing twelve month operating statement and known capital needs. We have not decided whether to make an offer. Keep it warm and concise.</a:t>
            </a:r>
          </a:p>
          <a:p>
            <a:r>
              <a:t>Expected draft:</a:t>
            </a:r>
          </a:p>
          <a:p>
            <a:r>
              <a:t>Subject: Information for our property review</a:t>
            </a:r>
          </a:p>
          <a:p>
            <a:r>
              <a:t>Hi,</a:t>
            </a:r>
          </a:p>
          <a:p>
            <a:r>
              <a:t>Thanks for sharing the property with us. As we review it, could you send the current rent roll, the trailing twelve month operating statement and any known upcoming capital needs?</a:t>
            </a:r>
          </a:p>
          <a:p>
            <a:r>
              <a:t>Those details will help us assess the cash flow and determine our next steps. We are still evaluating the opportunity and have not made a decision about an offer.</a:t>
            </a:r>
          </a:p>
          <a:p>
            <a:r>
              <a:t>We appreciate your help and look forward to reviewing the information.</a:t>
            </a:r>
          </a:p>
          <a:p>
            <a:endParaRPr/>
          </a:p>
          <a:p>
            <a:r>
              <a:t>The workflow and email are original training examples tailored to the user request.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a:t>
            </a:r>
          </a:p>
          <a:p>
            <a:r>
              <a:t>Run the fictional broker example from the previous slide. Then ask it to promise a guaranteed return without supplying evidence. It should flag the claim, not repeat it as fact. Inspect for hyphens, bold text and emojis.</a:t>
            </a:r>
          </a:p>
          <a:p>
            <a:r>
              <a:t>For export, ask: Prepare the complete Skill folder for handoff, including SKILL.md, supporting examples and a short installation note for the recipient's supported environment. Exact import controls differ. Workspace roles and connector authorizations do not travel with the files.</a:t>
            </a:r>
          </a:p>
          <a:p>
            <a:r>
              <a:t>Sources: https://learn.chatgpt.com/docs/build-skills</a:t>
            </a:r>
          </a:p>
          <a:p>
            <a:r>
              <a:t>https://learn.chatgpt.com/docs/enterprise/skills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a:t>
            </a:r>
          </a:p>
          <a:p>
            <a:r>
              <a:t>Start with the ordinary question: What are commercial rents in Ada? Explain that an answer without fresh retrieval may rely on older model knowledge, assumptions or context already in the chat. A current sounding answer does not prove the AI checked a live source.</a:t>
            </a:r>
          </a:p>
          <a:p>
            <a:r>
              <a:t>Then show the explicit task on the slide. Ask AI to search now, open primary sources, record the as of date for each figure, and identify anything it could not retrieve. If tools or access are unavailable, it should say so rather than estimate current facts. Regular ChatGPT with web search can also retrieve fresh information. The agent adds a sequence of actions and a finished deliverable, not a guarantee of live or accurate data.</a:t>
            </a:r>
          </a:p>
          <a:p>
            <a:r>
              <a:t>Live retrieval means checking a source now. The source itself may still be stale, delayed, incomplete or wrong. For rent comparisons, check property type, location, size, date, annual versus monthly rates, rent per square foot, and gross versus net lease terms. Asking rents are not achieved rents. Do not imply access to private MLS, broker systems or paid databases without an approved connection.</a:t>
            </a:r>
          </a:p>
          <a:p>
            <a:r>
              <a:t>An agent is a way of performing work. A Skill is a reusable workflow it can follow. Codex is an OpenAI product. Connected apps and permissions determine what can be accessed or changed. Require separate authorization for emails or external commitments.</a:t>
            </a:r>
          </a:p>
          <a:p>
            <a:r>
              <a:t>Sources: https://learn.chatgpt.com/docs/web-search</a:t>
            </a:r>
          </a:p>
          <a:p>
            <a:r>
              <a:t>https://learn.chatgpt.com/docs</a:t>
            </a:r>
          </a:p>
          <a:p>
            <a:r>
              <a:t>https://learn.chatgpt.com/docs/enterprise/skills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r>
              <a:t>Use examples such as an invented lease clause, an outdated vendor price and a spreadsheet that treats gross rent as net income. A model can correctly summarize the wrong source. Agreement between two AI responses is not independent verification. For consequential accounting, tax, legal and investment decisions, use primary sources and qualified human review.</a:t>
            </a:r>
          </a:p>
          <a:p>
            <a:r>
              <a:t>Source: https://learn.chatgpt.com/docs/prompting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a:t>
            </a:r>
          </a:p>
          <a:p>
            <a:r>
              <a:t>Use these as follow up questions on a result attendees care about. Open the source yourself. Recalculate important numbers outside the response. An AI self check can miss its own mistakes. Keep the last question as a reusable quality check in the instruction or Skill.</a:t>
            </a:r>
          </a:p>
          <a:p>
            <a:r>
              <a:t>Source: https://learn.chatgpt.com/docs/prompting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r>
              <a:t>Use a tenant ledger or investor list as a concrete example. A paid account alone is not blanket approval for confidential uploads. Check the organization's settings, agreement and approved use. Avoid claiming one retention or training rule applies to every product and plan.</a:t>
            </a:r>
          </a:p>
          <a:p>
            <a:r>
              <a:t>Documents and web pages can contain malicious instructions. Treat those as untrusted source content, not authority to share data or change permissions. Written instructions help guide behavior, but access controls and human responsibility remain necessary.</a:t>
            </a:r>
          </a:p>
          <a:p>
            <a:r>
              <a:t>Source: https://learn.chatgpt.com/docs/enterprise/skills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r>
              <a:t>A policy should make ordinary decisions easier. Show this prompt if time permits:</a:t>
            </a:r>
          </a:p>
          <a:p>
            <a:r>
              <a:t>Help draft a one page internal AI use policy for Baton Collective. First ask about approved tools and accounts, permitted and prohibited data, review responsibilities, agent permissions, incident reporting and the policy owner. Use our answers and existing policies as source material. Mark every undecided item. Include examples involving tenant records, investor updates and vendor emails. Label the output Draft for leadership review. Do not invent legal obligations or approvals.</a:t>
            </a:r>
          </a:p>
          <a:p>
            <a:r>
              <a:t>Discuss a staff friendly quick guide and a separate process for exceptions. Leadership and relevant IT, legal, HR or compliance owners should review the draft for the actual organization. These are proposed internal policy topics, not an assertion that Baton has adopted them.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r>
              <a:t>Invite questions throughout, then reserve the close for discussion and one concrete commitment. Identify one task, one owner and one success measure. A useful measure is less editing time without more factual errors.</a:t>
            </a:r>
          </a:p>
          <a:p>
            <a:r>
              <a:t>60 MINUTE RUN OF SHOW</a:t>
            </a:r>
          </a:p>
          <a:p>
            <a:r>
              <a:t>Slides 1 and 2: 5 minutes</a:t>
            </a:r>
          </a:p>
          <a:p>
            <a:r>
              <a:t>Slide 3: 4 minutes</a:t>
            </a:r>
          </a:p>
          <a:p>
            <a:r>
              <a:t>Slides 4 to 6: 11 minutes</a:t>
            </a:r>
          </a:p>
          <a:p>
            <a:r>
              <a:t>Slide 7: 5 minutes</a:t>
            </a:r>
          </a:p>
          <a:p>
            <a:r>
              <a:t>Slides 8 to 10: 14 minutes</a:t>
            </a:r>
          </a:p>
          <a:p>
            <a:r>
              <a:t>Slide 11: 5 minutes</a:t>
            </a:r>
          </a:p>
          <a:p>
            <a:r>
              <a:t>Slides 12 and 13: 7 minutes</a:t>
            </a:r>
          </a:p>
          <a:p>
            <a:r>
              <a:t>Slides 14 and 15: 6 minutes</a:t>
            </a:r>
          </a:p>
          <a:p>
            <a:r>
              <a:t>Slide 16: 3 minutes</a:t>
            </a:r>
          </a:p>
          <a:p>
            <a:r>
              <a:t>Total: 60 minutes. If discussion runs long, shorten the live Skill build and use the example in slide 9 speaker notes.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a:t>
            </a:r>
          </a:p>
          <a:p>
            <a:r>
              <a:t>Invite questions throughout, then reserve the close for discussion and one concrete commitment. Identify one task, one owner and one success measure. A useful measure is less editing time without more factual errors.</a:t>
            </a:r>
          </a:p>
          <a:p>
            <a:r>
              <a:t>60 MINUTE RUN OF SHOW</a:t>
            </a:r>
          </a:p>
          <a:p>
            <a:r>
              <a:t>Slides 1 and 2: 5 minutes</a:t>
            </a:r>
          </a:p>
          <a:p>
            <a:r>
              <a:t>Slide 3: 4 minutes</a:t>
            </a:r>
          </a:p>
          <a:p>
            <a:r>
              <a:t>Slides 4 to 6: 11 minutes</a:t>
            </a:r>
          </a:p>
          <a:p>
            <a:r>
              <a:t>Slide 7: 5 minutes</a:t>
            </a:r>
          </a:p>
          <a:p>
            <a:r>
              <a:t>Slides 8 to 10: 14 minutes</a:t>
            </a:r>
          </a:p>
          <a:p>
            <a:r>
              <a:t>Slide 11: 5 minutes</a:t>
            </a:r>
          </a:p>
          <a:p>
            <a:r>
              <a:t>Slides 12 and 13: 7 minutes</a:t>
            </a:r>
          </a:p>
          <a:p>
            <a:r>
              <a:t>Slides 14 and 15: 6 minutes</a:t>
            </a:r>
          </a:p>
          <a:p>
            <a:r>
              <a:t>Slide 16: 3 minutes</a:t>
            </a:r>
          </a:p>
          <a:p>
            <a:r>
              <a:t>Total: 60 minutes. If discussion runs long, shorten the live Skill build and use the example in slide 9 speaker notes.</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87320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43537"/>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0E4A894-DE69-443A-96D4-31FFF7A768BB}"/>
              </a:ext>
            </a:extLst>
          </p:cNvPr>
          <p:cNvSpPr/>
          <p:nvPr/>
        </p:nvSpPr>
        <p:spPr>
          <a:xfrm>
            <a:off x="0" y="0"/>
            <a:ext cx="12192000" cy="6858000"/>
          </a:xfrm>
          <a:prstGeom prst="rect">
            <a:avLst/>
          </a:prstGeom>
          <a:solidFill>
            <a:srgbClr val="1E1B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A6DE17C-66B2-48ED-AE1C-3D790C607BE2}"/>
              </a:ext>
            </a:extLst>
          </p:cNvPr>
          <p:cNvSpPr>
            <a:spLocks noGrp="1"/>
          </p:cNvSpPr>
          <p:nvPr/>
        </p:nvSpPr>
        <p:spPr>
          <a:xfrm>
            <a:off x="685800" y="1504950"/>
            <a:ext cx="4762500" cy="1952625"/>
          </a:xfrm>
          <a:prstGeom prst="rect">
            <a:avLst/>
          </a:prstGeom>
          <a:noFill/>
          <a:ln w="0">
            <a:noFill/>
          </a:ln>
        </p:spPr>
        <p:txBody>
          <a:bodyPr>
            <a:noAutofit/>
          </a:bodyPr>
          <a:lstStyle/>
          <a:p>
            <a:pPr algn="l">
              <a:defRPr sz="3900" b="1">
                <a:solidFill>
                  <a:srgbClr val="FFFFFF"/>
                </a:solidFill>
                <a:latin typeface="Nimbus Sans"/>
                <a:ea typeface="Nimbus Sans"/>
                <a:cs typeface="Nimbus Sans"/>
              </a:defRPr>
            </a:pPr>
            <a:r>
              <a:rPr sz="3900" b="1">
                <a:solidFill>
                  <a:srgbClr val="FFFFFF"/>
                </a:solidFill>
                <a:latin typeface="Nimbus Sans"/>
                <a:ea typeface="Nimbus Sans"/>
                <a:cs typeface="Nimbus Sans"/>
              </a:rPr>
              <a:t>BETTER AI</a:t>
            </a:r>
          </a:p>
          <a:p>
            <a:pPr algn="l">
              <a:defRPr sz="3900" b="1">
                <a:solidFill>
                  <a:srgbClr val="FFFFFF"/>
                </a:solidFill>
                <a:latin typeface="Nimbus Sans"/>
                <a:ea typeface="Nimbus Sans"/>
                <a:cs typeface="Nimbus Sans"/>
              </a:defRPr>
            </a:pPr>
            <a:r>
              <a:rPr sz="3900" b="1">
                <a:solidFill>
                  <a:srgbClr val="FFFFFF"/>
                </a:solidFill>
                <a:latin typeface="Nimbus Sans"/>
                <a:ea typeface="Nimbus Sans"/>
                <a:cs typeface="Nimbus Sans"/>
              </a:rPr>
              <a:t>WORKFLOWS</a:t>
            </a:r>
          </a:p>
          <a:p>
            <a:pPr algn="l">
              <a:defRPr sz="3900" b="1">
                <a:solidFill>
                  <a:srgbClr val="FFFFFF"/>
                </a:solidFill>
                <a:latin typeface="Nimbus Sans"/>
                <a:ea typeface="Nimbus Sans"/>
                <a:cs typeface="Nimbus Sans"/>
              </a:defRPr>
            </a:pPr>
            <a:r>
              <a:rPr sz="3900" b="1">
                <a:solidFill>
                  <a:srgbClr val="FFFFFF"/>
                </a:solidFill>
                <a:latin typeface="Nimbus Sans"/>
                <a:ea typeface="Nimbus Sans"/>
                <a:cs typeface="Nimbus Sans"/>
              </a:rPr>
              <a:t>WITH CHATGPT</a:t>
            </a:r>
          </a:p>
        </p:txBody>
      </p:sp>
      <p:sp>
        <p:nvSpPr>
          <p:cNvPr id="3" name="Rectangle: Rounded Corners 2">
            <a:extLst>
              <a:ext uri="{FF2B5EF4-FFF2-40B4-BE49-F238E27FC236}">
                <a16:creationId xmlns:a16="http://schemas.microsoft.com/office/drawing/2014/main" id="{4422A3BB-E087-437D-B761-30C69DD44113}"/>
              </a:ext>
            </a:extLst>
          </p:cNvPr>
          <p:cNvSpPr>
            <a:spLocks noGrp="1"/>
          </p:cNvSpPr>
          <p:nvPr/>
        </p:nvSpPr>
        <p:spPr>
          <a:xfrm>
            <a:off x="685800" y="3638550"/>
            <a:ext cx="952500" cy="66675"/>
          </a:xfrm>
          <a:prstGeom prst="roundRect">
            <a:avLst>
              <a:gd name="adj" fmla="val 42857"/>
            </a:avLst>
          </a:prstGeom>
          <a:solidFill>
            <a:srgbClr val="09ABDA"/>
          </a:solidFill>
          <a:ln w="0">
            <a:noFill/>
          </a:ln>
        </p:spPr>
      </p:sp>
      <p:sp>
        <p:nvSpPr>
          <p:cNvPr id="4" name="Rectangle 3">
            <a:extLst>
              <a:ext uri="{FF2B5EF4-FFF2-40B4-BE49-F238E27FC236}">
                <a16:creationId xmlns:a16="http://schemas.microsoft.com/office/drawing/2014/main" id="{6D13A608-0B8A-4256-BBCD-B634F31B4522}"/>
              </a:ext>
            </a:extLst>
          </p:cNvPr>
          <p:cNvSpPr>
            <a:spLocks noGrp="1"/>
          </p:cNvSpPr>
          <p:nvPr/>
        </p:nvSpPr>
        <p:spPr>
          <a:xfrm>
            <a:off x="685800" y="3924300"/>
            <a:ext cx="4572000" cy="857250"/>
          </a:xfrm>
          <a:prstGeom prst="rect">
            <a:avLst/>
          </a:prstGeom>
          <a:noFill/>
          <a:ln w="0">
            <a:noFill/>
          </a:ln>
        </p:spPr>
        <p:txBody>
          <a:bodyPr>
            <a:noAutofit/>
          </a:bodyPr>
          <a:lstStyle/>
          <a:p>
            <a:pPr algn="l">
              <a:defRPr sz="2025" b="0">
                <a:solidFill>
                  <a:srgbClr val="E5E9EA"/>
                </a:solidFill>
                <a:latin typeface="Nimbus Sans"/>
                <a:ea typeface="Nimbus Sans"/>
                <a:cs typeface="Nimbus Sans"/>
              </a:defRPr>
            </a:pPr>
            <a:r>
              <a:rPr sz="2025" b="0">
                <a:solidFill>
                  <a:srgbClr val="E5E9EA"/>
                </a:solidFill>
                <a:latin typeface="Nimbus Sans"/>
                <a:ea typeface="Nimbus Sans"/>
                <a:cs typeface="Nimbus Sans"/>
              </a:rPr>
              <a:t>Custom Instructions, Skills, Agents and Responsible Use</a:t>
            </a:r>
          </a:p>
        </p:txBody>
      </p:sp>
      <p:sp>
        <p:nvSpPr>
          <p:cNvPr id="5" name="Rectangle 4">
            <a:extLst>
              <a:ext uri="{FF2B5EF4-FFF2-40B4-BE49-F238E27FC236}">
                <a16:creationId xmlns:a16="http://schemas.microsoft.com/office/drawing/2014/main" id="{C488847A-E1D7-4CE8-9164-49360FED142A}"/>
              </a:ext>
            </a:extLst>
          </p:cNvPr>
          <p:cNvSpPr>
            <a:spLocks noGrp="1"/>
          </p:cNvSpPr>
          <p:nvPr/>
        </p:nvSpPr>
        <p:spPr>
          <a:xfrm>
            <a:off x="685800" y="5829300"/>
            <a:ext cx="4667250" cy="285750"/>
          </a:xfrm>
          <a:prstGeom prst="rect">
            <a:avLst/>
          </a:prstGeom>
          <a:noFill/>
          <a:ln w="0">
            <a:noFill/>
          </a:ln>
        </p:spPr>
        <p:txBody>
          <a:bodyPr>
            <a:noAutofit/>
          </a:bodyPr>
          <a:lstStyle/>
          <a:p>
            <a:pPr algn="l">
              <a:defRPr sz="1350" b="1">
                <a:solidFill>
                  <a:srgbClr val="D2DADD"/>
                </a:solidFill>
                <a:latin typeface="Nimbus Sans"/>
                <a:ea typeface="Nimbus Sans"/>
                <a:cs typeface="Nimbus Sans"/>
              </a:defRPr>
            </a:pPr>
            <a:r>
              <a:rPr sz="1350" b="1">
                <a:solidFill>
                  <a:srgbClr val="D2DADD"/>
                </a:solidFill>
                <a:latin typeface="Nimbus Sans"/>
                <a:ea typeface="Nimbus Sans"/>
                <a:cs typeface="Nimbus Sans"/>
              </a:rPr>
              <a:t>Baton Collective  AI Lunch &amp; Learn</a:t>
            </a:r>
          </a:p>
        </p:txBody>
      </p:sp>
      <p:pic>
        <p:nvPicPr>
          <p:cNvPr id="7" name="Picture 6">
            <a:extLst>
              <a:ext uri="{FF2B5EF4-FFF2-40B4-BE49-F238E27FC236}">
                <a16:creationId xmlns:a16="http://schemas.microsoft.com/office/drawing/2014/main" id="{8ABE15A4-B50F-4435-8719-17760E0BA360}"/>
              </a:ext>
            </a:extLst>
          </p:cNvPr>
          <p:cNvPicPr>
            <a:picLocks noChangeAspect="1"/>
          </p:cNvPicPr>
          <p:nvPr/>
        </p:nvPicPr>
        <p:blipFill rotWithShape="1">
          <a:blip r:embed="rId3">
            <a:extLst>
              <a:ext uri="{28A0092B-C50C-407E-A947-70E740481C1C}">
                <a14:useLocalDpi xmlns:a14="http://schemas.microsoft.com/office/drawing/2010/main" val="0"/>
              </a:ext>
            </a:extLst>
          </a:blip>
          <a:srcRect l="4255" t="7764" r="4255" b="10178"/>
          <a:stretch/>
        </p:blipFill>
        <p:spPr>
          <a:xfrm>
            <a:off x="6591300" y="1160060"/>
            <a:ext cx="4914900" cy="4408227"/>
          </a:xfrm>
          <a:prstGeom prst="rect">
            <a:avLst/>
          </a:prstGeom>
        </p:spPr>
      </p:pic>
    </p:spTree>
    <p:extLst>
      <p:ext uri="{BB962C8B-B14F-4D97-AF65-F5344CB8AC3E}">
        <p14:creationId xmlns:p14="http://schemas.microsoft.com/office/powerpoint/2010/main" val="3658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6CA468A-4078-40A9-8339-C139A53E2981}"/>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11D03A6D-A037-42E7-A17A-DE56B62487D1}"/>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2</a:t>
            </a:r>
          </a:p>
        </p:txBody>
      </p:sp>
      <p:sp>
        <p:nvSpPr>
          <p:cNvPr id="3" name="Rectangle 2">
            <a:extLst>
              <a:ext uri="{FF2B5EF4-FFF2-40B4-BE49-F238E27FC236}">
                <a16:creationId xmlns:a16="http://schemas.microsoft.com/office/drawing/2014/main" id="{842F0D5B-FD18-4A3F-A418-FFA2B28946BF}"/>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Baton already uses AI regularly</a:t>
            </a:r>
          </a:p>
        </p:txBody>
      </p:sp>
      <p:sp>
        <p:nvSpPr>
          <p:cNvPr id="4" name="Rectangle: Rounded Corners 3">
            <a:extLst>
              <a:ext uri="{FF2B5EF4-FFF2-40B4-BE49-F238E27FC236}">
                <a16:creationId xmlns:a16="http://schemas.microsoft.com/office/drawing/2014/main" id="{350B8B1E-A219-4AC4-95CA-55F914C78ACF}"/>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1EF66612-4FC0-4950-BCC4-4E1DDC6E9DCC}"/>
              </a:ext>
            </a:extLst>
          </p:cNvPr>
          <p:cNvSpPr>
            <a:spLocks noGrp="1"/>
          </p:cNvSpPr>
          <p:nvPr/>
        </p:nvSpPr>
        <p:spPr>
          <a:xfrm>
            <a:off x="685800" y="1333500"/>
            <a:ext cx="10572750" cy="400050"/>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The opportunity is consistency, repeatability and better judgment</a:t>
            </a:r>
          </a:p>
        </p:txBody>
      </p:sp>
      <p:graphicFrame>
        <p:nvGraphicFramePr>
          <p:cNvPr id="16" name="Chart"/>
          <p:cNvGraphicFramePr/>
          <p:nvPr/>
        </p:nvGraphicFramePr>
        <p:xfrm>
          <a:off x="666750" y="1952625"/>
          <a:ext cx="6667500" cy="371475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17912AC0-EC02-43A0-8285-822D29C1A9DE}"/>
              </a:ext>
            </a:extLst>
          </p:cNvPr>
          <p:cNvSpPr>
            <a:spLocks noGrp="1"/>
          </p:cNvSpPr>
          <p:nvPr/>
        </p:nvSpPr>
        <p:spPr>
          <a:xfrm>
            <a:off x="8239125" y="2171700"/>
            <a:ext cx="1809750" cy="857250"/>
          </a:xfrm>
          <a:prstGeom prst="rect">
            <a:avLst/>
          </a:prstGeom>
          <a:noFill/>
          <a:ln w="0">
            <a:noFill/>
          </a:ln>
        </p:spPr>
        <p:txBody>
          <a:bodyPr>
            <a:noAutofit/>
          </a:bodyPr>
          <a:lstStyle/>
          <a:p>
            <a:pPr algn="l">
              <a:defRPr sz="5400" b="1">
                <a:solidFill>
                  <a:srgbClr val="B6533B"/>
                </a:solidFill>
                <a:latin typeface="Nimbus Sans"/>
                <a:ea typeface="Nimbus Sans"/>
                <a:cs typeface="Nimbus Sans"/>
              </a:defRPr>
            </a:pPr>
            <a:r>
              <a:rPr sz="5400" b="1">
                <a:solidFill>
                  <a:srgbClr val="B6533B"/>
                </a:solidFill>
                <a:latin typeface="Nimbus Sans"/>
                <a:ea typeface="Nimbus Sans"/>
                <a:cs typeface="Nimbus Sans"/>
              </a:rPr>
              <a:t>15</a:t>
            </a:r>
          </a:p>
        </p:txBody>
      </p:sp>
      <p:sp>
        <p:nvSpPr>
          <p:cNvPr id="8" name="Rectangle 7">
            <a:extLst>
              <a:ext uri="{FF2B5EF4-FFF2-40B4-BE49-F238E27FC236}">
                <a16:creationId xmlns:a16="http://schemas.microsoft.com/office/drawing/2014/main" id="{7E51CCD2-0490-44A8-967A-645C670E26FC}"/>
              </a:ext>
            </a:extLst>
          </p:cNvPr>
          <p:cNvSpPr>
            <a:spLocks noGrp="1"/>
          </p:cNvSpPr>
          <p:nvPr/>
        </p:nvSpPr>
        <p:spPr>
          <a:xfrm>
            <a:off x="8239125" y="2981325"/>
            <a:ext cx="2190750" cy="723900"/>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of 17 respondents use ChatGPT at least weekly</a:t>
            </a:r>
          </a:p>
        </p:txBody>
      </p:sp>
      <p:sp>
        <p:nvSpPr>
          <p:cNvPr id="9" name="Rectangle 8">
            <a:extLst>
              <a:ext uri="{FF2B5EF4-FFF2-40B4-BE49-F238E27FC236}">
                <a16:creationId xmlns:a16="http://schemas.microsoft.com/office/drawing/2014/main" id="{B5CC4745-F1EF-4BBD-9130-B82547160266}"/>
              </a:ext>
            </a:extLst>
          </p:cNvPr>
          <p:cNvSpPr>
            <a:spLocks noGrp="1"/>
          </p:cNvSpPr>
          <p:nvPr/>
        </p:nvSpPr>
        <p:spPr>
          <a:xfrm>
            <a:off x="8239125" y="4000500"/>
            <a:ext cx="2476500" cy="304800"/>
          </a:xfrm>
          <a:prstGeom prst="rect">
            <a:avLst/>
          </a:prstGeom>
          <a:noFill/>
          <a:ln w="0">
            <a:noFill/>
          </a:ln>
        </p:spPr>
        <p:txBody>
          <a:bodyPr>
            <a:noAutofit/>
          </a:bodyPr>
          <a:lstStyle/>
          <a:p>
            <a:pPr algn="l">
              <a:defRPr sz="1575" b="1">
                <a:solidFill>
                  <a:srgbClr val="102638"/>
                </a:solidFill>
                <a:latin typeface="Nimbus Sans"/>
                <a:ea typeface="Nimbus Sans"/>
                <a:cs typeface="Nimbus Sans"/>
              </a:defRPr>
            </a:pPr>
            <a:r>
              <a:rPr sz="1575" b="1">
                <a:solidFill>
                  <a:srgbClr val="102638"/>
                </a:solidFill>
                <a:latin typeface="Nimbus Sans"/>
                <a:ea typeface="Nimbus Sans"/>
                <a:cs typeface="Nimbus Sans"/>
              </a:rPr>
              <a:t>Common uses</a:t>
            </a:r>
          </a:p>
        </p:txBody>
      </p:sp>
      <p:sp>
        <p:nvSpPr>
          <p:cNvPr id="10" name="Rectangle 9">
            <a:extLst>
              <a:ext uri="{FF2B5EF4-FFF2-40B4-BE49-F238E27FC236}">
                <a16:creationId xmlns:a16="http://schemas.microsoft.com/office/drawing/2014/main" id="{22B57067-B4E8-4863-BB98-6D37D242D475}"/>
              </a:ext>
            </a:extLst>
          </p:cNvPr>
          <p:cNvSpPr>
            <a:spLocks noGrp="1"/>
          </p:cNvSpPr>
          <p:nvPr/>
        </p:nvSpPr>
        <p:spPr>
          <a:xfrm>
            <a:off x="8239125" y="4400550"/>
            <a:ext cx="3048000" cy="1428750"/>
          </a:xfrm>
          <a:prstGeom prst="rect">
            <a:avLst/>
          </a:prstGeom>
          <a:noFill/>
          <a:ln w="0">
            <a:noFill/>
          </a:ln>
        </p:spPr>
        <p:txBody>
          <a:bodyPr>
            <a:noAutofit/>
          </a:bodyPr>
          <a:lstStyle/>
          <a:p>
            <a:pPr algn="l">
              <a:defRPr sz="1425" b="0">
                <a:solidFill>
                  <a:srgbClr val="5D6872"/>
                </a:solidFill>
                <a:latin typeface="Nimbus Sans"/>
                <a:ea typeface="Nimbus Sans"/>
                <a:cs typeface="Nimbus Sans"/>
              </a:defRPr>
            </a:pPr>
            <a:r>
              <a:rPr sz="1425" b="0">
                <a:solidFill>
                  <a:srgbClr val="5D6872"/>
                </a:solidFill>
                <a:latin typeface="Nimbus Sans"/>
                <a:ea typeface="Nimbus Sans"/>
                <a:cs typeface="Nimbus Sans"/>
              </a:rPr>
              <a:t>Emails</a:t>
            </a:r>
          </a:p>
          <a:p>
            <a:pPr algn="l">
              <a:defRPr sz="1425" b="0">
                <a:solidFill>
                  <a:srgbClr val="5D6872"/>
                </a:solidFill>
                <a:latin typeface="Nimbus Sans"/>
                <a:ea typeface="Nimbus Sans"/>
                <a:cs typeface="Nimbus Sans"/>
              </a:defRPr>
            </a:pPr>
            <a:r>
              <a:rPr sz="1425" b="0">
                <a:solidFill>
                  <a:srgbClr val="5D6872"/>
                </a:solidFill>
                <a:latin typeface="Nimbus Sans"/>
                <a:ea typeface="Nimbus Sans"/>
                <a:cs typeface="Nimbus Sans"/>
              </a:rPr>
              <a:t>Research and strategy</a:t>
            </a:r>
          </a:p>
          <a:p>
            <a:pPr algn="l">
              <a:defRPr sz="1425" b="0">
                <a:solidFill>
                  <a:srgbClr val="5D6872"/>
                </a:solidFill>
                <a:latin typeface="Nimbus Sans"/>
                <a:ea typeface="Nimbus Sans"/>
                <a:cs typeface="Nimbus Sans"/>
              </a:defRPr>
            </a:pPr>
            <a:r>
              <a:rPr sz="1425" b="0">
                <a:solidFill>
                  <a:srgbClr val="5D6872"/>
                </a:solidFill>
                <a:latin typeface="Nimbus Sans"/>
                <a:ea typeface="Nimbus Sans"/>
                <a:cs typeface="Nimbus Sans"/>
              </a:rPr>
              <a:t>Spreadsheets and financial modeling</a:t>
            </a:r>
          </a:p>
          <a:p>
            <a:pPr algn="l">
              <a:defRPr sz="1425" b="0">
                <a:solidFill>
                  <a:srgbClr val="5D6872"/>
                </a:solidFill>
                <a:latin typeface="Nimbus Sans"/>
                <a:ea typeface="Nimbus Sans"/>
                <a:cs typeface="Nimbus Sans"/>
              </a:defRPr>
            </a:pPr>
            <a:r>
              <a:rPr sz="1425" b="0">
                <a:solidFill>
                  <a:srgbClr val="5D6872"/>
                </a:solidFill>
                <a:latin typeface="Nimbus Sans"/>
                <a:ea typeface="Nimbus Sans"/>
                <a:cs typeface="Nimbus Sans"/>
              </a:rPr>
              <a:t>Documents, SOPs and policies</a:t>
            </a:r>
          </a:p>
          <a:p>
            <a:pPr algn="l">
              <a:defRPr sz="1425" b="0">
                <a:solidFill>
                  <a:srgbClr val="5D6872"/>
                </a:solidFill>
                <a:latin typeface="Nimbus Sans"/>
                <a:ea typeface="Nimbus Sans"/>
                <a:cs typeface="Nimbus Sans"/>
              </a:defRPr>
            </a:pPr>
            <a:r>
              <a:rPr sz="1425" b="0">
                <a:solidFill>
                  <a:srgbClr val="5D6872"/>
                </a:solidFill>
                <a:latin typeface="Nimbus Sans"/>
                <a:ea typeface="Nimbus Sans"/>
                <a:cs typeface="Nimbus Sans"/>
              </a:rPr>
              <a:t>Meeting notes and summaries</a:t>
            </a:r>
          </a:p>
        </p:txBody>
      </p:sp>
    </p:spTree>
    <p:extLst>
      <p:ext uri="{BB962C8B-B14F-4D97-AF65-F5344CB8AC3E}">
        <p14:creationId xmlns:p14="http://schemas.microsoft.com/office/powerpoint/2010/main" val="945520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AE82A25-9960-4F18-AD52-9975047EB5D4}"/>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6F526630-23E9-4E65-AD81-47B4B87A24DA}"/>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3</a:t>
            </a:r>
          </a:p>
        </p:txBody>
      </p:sp>
      <p:sp>
        <p:nvSpPr>
          <p:cNvPr id="3" name="Rectangle 2">
            <a:extLst>
              <a:ext uri="{FF2B5EF4-FFF2-40B4-BE49-F238E27FC236}">
                <a16:creationId xmlns:a16="http://schemas.microsoft.com/office/drawing/2014/main" id="{C74DBF52-E570-4E51-B9E8-97946ABE7754}"/>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Better prompting: a little context goes a long way</a:t>
            </a:r>
          </a:p>
        </p:txBody>
      </p:sp>
      <p:sp>
        <p:nvSpPr>
          <p:cNvPr id="4" name="Rectangle: Rounded Corners 3">
            <a:extLst>
              <a:ext uri="{FF2B5EF4-FFF2-40B4-BE49-F238E27FC236}">
                <a16:creationId xmlns:a16="http://schemas.microsoft.com/office/drawing/2014/main" id="{ED44A6CC-A86A-42AD-BCF3-869EF971F669}"/>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617C6917-053E-4834-9CCE-0CAEB9B375C8}"/>
              </a:ext>
            </a:extLst>
          </p:cNvPr>
          <p:cNvSpPr>
            <a:spLocks noGrp="1"/>
          </p:cNvSpPr>
          <p:nvPr/>
        </p:nvSpPr>
        <p:spPr>
          <a:xfrm>
            <a:off x="685800" y="1428750"/>
            <a:ext cx="10572750" cy="419100"/>
          </a:xfrm>
          <a:prstGeom prst="rect">
            <a:avLst/>
          </a:prstGeom>
          <a:noFill/>
          <a:ln w="0">
            <a:noFill/>
          </a:ln>
        </p:spPr>
        <p:txBody>
          <a:bodyPr>
            <a:noAutofit/>
          </a:bodyPr>
          <a:lstStyle/>
          <a:p>
            <a:pPr algn="l">
              <a:defRPr sz="1950" b="0">
                <a:solidFill>
                  <a:srgbClr val="5D6872"/>
                </a:solidFill>
                <a:latin typeface="Nimbus Sans"/>
                <a:ea typeface="Nimbus Sans"/>
                <a:cs typeface="Nimbus Sans"/>
              </a:defRPr>
            </a:pPr>
            <a:r>
              <a:rPr sz="1950" b="0">
                <a:solidFill>
                  <a:srgbClr val="5D6872"/>
                </a:solidFill>
                <a:latin typeface="Nimbus Sans"/>
                <a:ea typeface="Nimbus Sans"/>
                <a:cs typeface="Nimbus Sans"/>
              </a:rPr>
              <a:t>Give the task, the audience, the useful facts and the result you need.</a:t>
            </a:r>
          </a:p>
        </p:txBody>
      </p:sp>
      <p:sp>
        <p:nvSpPr>
          <p:cNvPr id="6" name="Rectangle 5">
            <a:extLst>
              <a:ext uri="{FF2B5EF4-FFF2-40B4-BE49-F238E27FC236}">
                <a16:creationId xmlns:a16="http://schemas.microsoft.com/office/drawing/2014/main" id="{B38CAF98-320C-42C4-AEF8-2B4DD9F646BA}"/>
              </a:ext>
            </a:extLst>
          </p:cNvPr>
          <p:cNvSpPr>
            <a:spLocks noGrp="1"/>
          </p:cNvSpPr>
          <p:nvPr/>
        </p:nvSpPr>
        <p:spPr>
          <a:xfrm>
            <a:off x="714375" y="2162175"/>
            <a:ext cx="1809750" cy="266700"/>
          </a:xfrm>
          <a:prstGeom prst="rect">
            <a:avLst/>
          </a:prstGeom>
          <a:noFill/>
          <a:ln w="0">
            <a:noFill/>
          </a:ln>
        </p:spPr>
        <p:txBody>
          <a:bodyPr>
            <a:noAutofit/>
          </a:bodyPr>
          <a:lstStyle/>
          <a:p>
            <a:pPr algn="l">
              <a:defRPr sz="1200" b="1">
                <a:solidFill>
                  <a:srgbClr val="B6533B"/>
                </a:solidFill>
                <a:latin typeface="Nimbus Sans"/>
                <a:ea typeface="Nimbus Sans"/>
                <a:cs typeface="Nimbus Sans"/>
              </a:defRPr>
            </a:pPr>
            <a:r>
              <a:rPr sz="1200" b="1">
                <a:solidFill>
                  <a:srgbClr val="B6533B"/>
                </a:solidFill>
                <a:latin typeface="Nimbus Sans"/>
                <a:ea typeface="Nimbus Sans"/>
                <a:cs typeface="Nimbus Sans"/>
              </a:rPr>
              <a:t>EMAIL</a:t>
            </a:r>
          </a:p>
        </p:txBody>
      </p:sp>
      <p:sp>
        <p:nvSpPr>
          <p:cNvPr id="7" name="Rectangle 6">
            <a:extLst>
              <a:ext uri="{FF2B5EF4-FFF2-40B4-BE49-F238E27FC236}">
                <a16:creationId xmlns:a16="http://schemas.microsoft.com/office/drawing/2014/main" id="{4640DF33-ADAF-491E-9CF3-0D2D7EBE57B5}"/>
              </a:ext>
            </a:extLst>
          </p:cNvPr>
          <p:cNvSpPr>
            <a:spLocks noGrp="1"/>
          </p:cNvSpPr>
          <p:nvPr/>
        </p:nvSpPr>
        <p:spPr>
          <a:xfrm>
            <a:off x="714375" y="2495550"/>
            <a:ext cx="2571750" cy="571500"/>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Write an email.</a:t>
            </a:r>
          </a:p>
        </p:txBody>
      </p:sp>
      <p:sp>
        <p:nvSpPr>
          <p:cNvPr id="8" name="Rectangle 7">
            <a:extLst>
              <a:ext uri="{FF2B5EF4-FFF2-40B4-BE49-F238E27FC236}">
                <a16:creationId xmlns:a16="http://schemas.microsoft.com/office/drawing/2014/main" id="{CD1A4340-D58A-4112-8397-F9688DDADD17}"/>
              </a:ext>
            </a:extLst>
          </p:cNvPr>
          <p:cNvSpPr>
            <a:spLocks noGrp="1"/>
          </p:cNvSpPr>
          <p:nvPr/>
        </p:nvSpPr>
        <p:spPr>
          <a:xfrm>
            <a:off x="3810000" y="2162175"/>
            <a:ext cx="7429500" cy="97155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Draft a brief email to a broker requesting the rent roll and expense history. Sound personable. Do not imply we have committed to buy.</a:t>
            </a:r>
          </a:p>
        </p:txBody>
      </p:sp>
      <p:sp>
        <p:nvSpPr>
          <p:cNvPr id="9" name="Rectangle 8">
            <a:extLst>
              <a:ext uri="{FF2B5EF4-FFF2-40B4-BE49-F238E27FC236}">
                <a16:creationId xmlns:a16="http://schemas.microsoft.com/office/drawing/2014/main" id="{CBCBC99B-9969-4738-9FFB-C8F2FDEE3958}"/>
              </a:ext>
            </a:extLst>
          </p:cNvPr>
          <p:cNvSpPr>
            <a:spLocks noGrp="1"/>
          </p:cNvSpPr>
          <p:nvPr/>
        </p:nvSpPr>
        <p:spPr>
          <a:xfrm>
            <a:off x="714375" y="3228975"/>
            <a:ext cx="10572750" cy="9525"/>
          </a:xfrm>
          <a:prstGeom prst="rect">
            <a:avLst/>
          </a:prstGeom>
          <a:solidFill>
            <a:srgbClr val="DCE3E5"/>
          </a:solidFill>
          <a:ln w="0">
            <a:noFill/>
          </a:ln>
        </p:spPr>
      </p:sp>
      <p:sp>
        <p:nvSpPr>
          <p:cNvPr id="10" name="Rectangle 9">
            <a:extLst>
              <a:ext uri="{FF2B5EF4-FFF2-40B4-BE49-F238E27FC236}">
                <a16:creationId xmlns:a16="http://schemas.microsoft.com/office/drawing/2014/main" id="{80DA70F4-1350-4C07-BA4F-1C4D405F3ECB}"/>
              </a:ext>
            </a:extLst>
          </p:cNvPr>
          <p:cNvSpPr>
            <a:spLocks noGrp="1"/>
          </p:cNvSpPr>
          <p:nvPr/>
        </p:nvSpPr>
        <p:spPr>
          <a:xfrm>
            <a:off x="714375" y="3409950"/>
            <a:ext cx="1809750" cy="266700"/>
          </a:xfrm>
          <a:prstGeom prst="rect">
            <a:avLst/>
          </a:prstGeom>
          <a:noFill/>
          <a:ln w="0">
            <a:noFill/>
          </a:ln>
        </p:spPr>
        <p:txBody>
          <a:bodyPr>
            <a:noAutofit/>
          </a:bodyPr>
          <a:lstStyle/>
          <a:p>
            <a:pPr algn="l">
              <a:defRPr sz="1200" b="1">
                <a:solidFill>
                  <a:srgbClr val="B6533B"/>
                </a:solidFill>
                <a:latin typeface="Nimbus Sans"/>
                <a:ea typeface="Nimbus Sans"/>
                <a:cs typeface="Nimbus Sans"/>
              </a:defRPr>
            </a:pPr>
            <a:r>
              <a:rPr sz="1200" b="1">
                <a:solidFill>
                  <a:srgbClr val="B6533B"/>
                </a:solidFill>
                <a:latin typeface="Nimbus Sans"/>
                <a:ea typeface="Nimbus Sans"/>
                <a:cs typeface="Nimbus Sans"/>
              </a:rPr>
              <a:t>PROJECT</a:t>
            </a:r>
          </a:p>
        </p:txBody>
      </p:sp>
      <p:sp>
        <p:nvSpPr>
          <p:cNvPr id="11" name="Rectangle 10">
            <a:extLst>
              <a:ext uri="{FF2B5EF4-FFF2-40B4-BE49-F238E27FC236}">
                <a16:creationId xmlns:a16="http://schemas.microsoft.com/office/drawing/2014/main" id="{56DE116F-56FE-4E89-8FF6-9BC02AACE260}"/>
              </a:ext>
            </a:extLst>
          </p:cNvPr>
          <p:cNvSpPr>
            <a:spLocks noGrp="1"/>
          </p:cNvSpPr>
          <p:nvPr/>
        </p:nvSpPr>
        <p:spPr>
          <a:xfrm>
            <a:off x="714375" y="3743325"/>
            <a:ext cx="2571750" cy="571500"/>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Help with this project.</a:t>
            </a:r>
          </a:p>
        </p:txBody>
      </p:sp>
      <p:sp>
        <p:nvSpPr>
          <p:cNvPr id="12" name="Rectangle 11">
            <a:extLst>
              <a:ext uri="{FF2B5EF4-FFF2-40B4-BE49-F238E27FC236}">
                <a16:creationId xmlns:a16="http://schemas.microsoft.com/office/drawing/2014/main" id="{0992F6E2-CF7E-4966-803A-05407CD2E9B7}"/>
              </a:ext>
            </a:extLst>
          </p:cNvPr>
          <p:cNvSpPr>
            <a:spLocks noGrp="1"/>
          </p:cNvSpPr>
          <p:nvPr/>
        </p:nvSpPr>
        <p:spPr>
          <a:xfrm>
            <a:off x="3810000" y="3409950"/>
            <a:ext cx="7429500" cy="97155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Use these notes to prepare a leadership update. Show decisions needed, owners and deadlines. Flag missing details.</a:t>
            </a:r>
          </a:p>
        </p:txBody>
      </p:sp>
      <p:sp>
        <p:nvSpPr>
          <p:cNvPr id="13" name="Rectangle 12">
            <a:extLst>
              <a:ext uri="{FF2B5EF4-FFF2-40B4-BE49-F238E27FC236}">
                <a16:creationId xmlns:a16="http://schemas.microsoft.com/office/drawing/2014/main" id="{C12A0B55-2E46-427F-8ABC-82F6EB6E1B29}"/>
              </a:ext>
            </a:extLst>
          </p:cNvPr>
          <p:cNvSpPr>
            <a:spLocks noGrp="1"/>
          </p:cNvSpPr>
          <p:nvPr/>
        </p:nvSpPr>
        <p:spPr>
          <a:xfrm>
            <a:off x="714375" y="4476750"/>
            <a:ext cx="10572750" cy="9525"/>
          </a:xfrm>
          <a:prstGeom prst="rect">
            <a:avLst/>
          </a:prstGeom>
          <a:solidFill>
            <a:srgbClr val="DCE3E5"/>
          </a:solidFill>
          <a:ln w="0">
            <a:noFill/>
          </a:ln>
        </p:spPr>
      </p:sp>
      <p:sp>
        <p:nvSpPr>
          <p:cNvPr id="14" name="Rectangle 13">
            <a:extLst>
              <a:ext uri="{FF2B5EF4-FFF2-40B4-BE49-F238E27FC236}">
                <a16:creationId xmlns:a16="http://schemas.microsoft.com/office/drawing/2014/main" id="{E8D8FA6B-FBB6-40DD-854B-A1F8F5D635DD}"/>
              </a:ext>
            </a:extLst>
          </p:cNvPr>
          <p:cNvSpPr>
            <a:spLocks noGrp="1"/>
          </p:cNvSpPr>
          <p:nvPr/>
        </p:nvSpPr>
        <p:spPr>
          <a:xfrm>
            <a:off x="714375" y="4657725"/>
            <a:ext cx="1809750" cy="266700"/>
          </a:xfrm>
          <a:prstGeom prst="rect">
            <a:avLst/>
          </a:prstGeom>
          <a:noFill/>
          <a:ln w="0">
            <a:noFill/>
          </a:ln>
        </p:spPr>
        <p:txBody>
          <a:bodyPr>
            <a:noAutofit/>
          </a:bodyPr>
          <a:lstStyle/>
          <a:p>
            <a:pPr algn="l">
              <a:defRPr sz="1200" b="1">
                <a:solidFill>
                  <a:srgbClr val="B6533B"/>
                </a:solidFill>
                <a:latin typeface="Nimbus Sans"/>
                <a:ea typeface="Nimbus Sans"/>
                <a:cs typeface="Nimbus Sans"/>
              </a:defRPr>
            </a:pPr>
            <a:r>
              <a:rPr sz="1200" b="1">
                <a:solidFill>
                  <a:srgbClr val="B6533B"/>
                </a:solidFill>
                <a:latin typeface="Nimbus Sans"/>
                <a:ea typeface="Nimbus Sans"/>
                <a:cs typeface="Nimbus Sans"/>
              </a:rPr>
              <a:t>COMPARISON</a:t>
            </a:r>
          </a:p>
        </p:txBody>
      </p:sp>
      <p:sp>
        <p:nvSpPr>
          <p:cNvPr id="15" name="Rectangle 14">
            <a:extLst>
              <a:ext uri="{FF2B5EF4-FFF2-40B4-BE49-F238E27FC236}">
                <a16:creationId xmlns:a16="http://schemas.microsoft.com/office/drawing/2014/main" id="{483F9F1F-DD9F-46A6-9115-DFBE562D6D31}"/>
              </a:ext>
            </a:extLst>
          </p:cNvPr>
          <p:cNvSpPr>
            <a:spLocks noGrp="1"/>
          </p:cNvSpPr>
          <p:nvPr/>
        </p:nvSpPr>
        <p:spPr>
          <a:xfrm>
            <a:off x="714375" y="4991100"/>
            <a:ext cx="2571750" cy="571500"/>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Which vendor is best?</a:t>
            </a:r>
          </a:p>
        </p:txBody>
      </p:sp>
      <p:sp>
        <p:nvSpPr>
          <p:cNvPr id="16" name="Rectangle 15">
            <a:extLst>
              <a:ext uri="{FF2B5EF4-FFF2-40B4-BE49-F238E27FC236}">
                <a16:creationId xmlns:a16="http://schemas.microsoft.com/office/drawing/2014/main" id="{B1B171FC-C642-44AC-8B52-B21598D928A6}"/>
              </a:ext>
            </a:extLst>
          </p:cNvPr>
          <p:cNvSpPr>
            <a:spLocks noGrp="1"/>
          </p:cNvSpPr>
          <p:nvPr/>
        </p:nvSpPr>
        <p:spPr>
          <a:xfrm>
            <a:off x="3810000" y="4657725"/>
            <a:ext cx="7429500" cy="97155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Compare these bids for scope, total cost, exclusions and timing. Identify what we need to confirm before choosing.</a:t>
            </a:r>
          </a:p>
        </p:txBody>
      </p:sp>
      <p:sp>
        <p:nvSpPr>
          <p:cNvPr id="17" name="Rectangle 16">
            <a:extLst>
              <a:ext uri="{FF2B5EF4-FFF2-40B4-BE49-F238E27FC236}">
                <a16:creationId xmlns:a16="http://schemas.microsoft.com/office/drawing/2014/main" id="{49F8420C-66AE-49E8-8C5A-94022FAEFCED}"/>
              </a:ext>
            </a:extLst>
          </p:cNvPr>
          <p:cNvSpPr>
            <a:spLocks noGrp="1"/>
          </p:cNvSpPr>
          <p:nvPr/>
        </p:nvSpPr>
        <p:spPr>
          <a:xfrm>
            <a:off x="714375" y="5724525"/>
            <a:ext cx="10572750" cy="9525"/>
          </a:xfrm>
          <a:prstGeom prst="rect">
            <a:avLst/>
          </a:prstGeom>
          <a:solidFill>
            <a:srgbClr val="DCE3E5"/>
          </a:solidFill>
          <a:ln w="0">
            <a:noFill/>
          </a:ln>
        </p:spPr>
      </p:sp>
    </p:spTree>
    <p:extLst>
      <p:ext uri="{BB962C8B-B14F-4D97-AF65-F5344CB8AC3E}">
        <p14:creationId xmlns:p14="http://schemas.microsoft.com/office/powerpoint/2010/main" val="1911646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23FC12-4D1D-4014-AECB-58702AF554BB}"/>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C8D1D5"/>
                </a:solidFill>
                <a:latin typeface="Nimbus Sans"/>
                <a:ea typeface="Nimbus Sans"/>
                <a:cs typeface="Nimbus Sans"/>
              </a:defRPr>
            </a:pPr>
            <a:r>
              <a:rPr sz="975" b="1">
                <a:solidFill>
                  <a:srgbClr val="C8D1D5"/>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5D72127A-B819-4F5E-93C9-B8EC5F76473B}"/>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r>
              <a:rPr sz="975" b="0">
                <a:solidFill>
                  <a:srgbClr val="C8D1D5"/>
                </a:solidFill>
                <a:latin typeface="Nimbus Sans"/>
                <a:ea typeface="Nimbus Sans"/>
                <a:cs typeface="Nimbus Sans"/>
              </a:rPr>
              <a:t>4</a:t>
            </a:r>
          </a:p>
        </p:txBody>
      </p:sp>
      <p:sp>
        <p:nvSpPr>
          <p:cNvPr id="3" name="Rectangle 2">
            <a:extLst>
              <a:ext uri="{FF2B5EF4-FFF2-40B4-BE49-F238E27FC236}">
                <a16:creationId xmlns:a16="http://schemas.microsoft.com/office/drawing/2014/main" id="{DD941368-6768-44F1-B355-7C3050C56123}"/>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Custom Instructions: better judgment by default</a:t>
            </a:r>
          </a:p>
        </p:txBody>
      </p:sp>
      <p:sp>
        <p:nvSpPr>
          <p:cNvPr id="4" name="Rectangle: Rounded Corners 3">
            <a:extLst>
              <a:ext uri="{FF2B5EF4-FFF2-40B4-BE49-F238E27FC236}">
                <a16:creationId xmlns:a16="http://schemas.microsoft.com/office/drawing/2014/main" id="{AE56A80B-6FC2-45C1-832D-DF76D526ED98}"/>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51A60739-A5BC-4D30-B4A6-CF2E5D166FE6}"/>
              </a:ext>
            </a:extLst>
          </p:cNvPr>
          <p:cNvSpPr>
            <a:spLocks noGrp="1"/>
          </p:cNvSpPr>
          <p:nvPr/>
        </p:nvSpPr>
        <p:spPr>
          <a:xfrm>
            <a:off x="704850" y="1428750"/>
            <a:ext cx="10477500" cy="476250"/>
          </a:xfrm>
          <a:prstGeom prst="rect">
            <a:avLst/>
          </a:prstGeom>
          <a:noFill/>
          <a:ln w="0">
            <a:noFill/>
          </a:ln>
        </p:spPr>
        <p:txBody>
          <a:bodyPr>
            <a:noAutofit/>
          </a:bodyPr>
          <a:lstStyle/>
          <a:p>
            <a:pPr algn="l">
              <a:defRPr sz="2025" b="0">
                <a:solidFill>
                  <a:srgbClr val="DCE4E7"/>
                </a:solidFill>
                <a:latin typeface="Nimbus Sans"/>
                <a:ea typeface="Nimbus Sans"/>
                <a:cs typeface="Nimbus Sans"/>
              </a:defRPr>
            </a:pPr>
            <a:r>
              <a:rPr sz="2025" b="0">
                <a:solidFill>
                  <a:srgbClr val="DCE4E7"/>
                </a:solidFill>
                <a:latin typeface="Nimbus Sans"/>
                <a:ea typeface="Nimbus Sans"/>
                <a:cs typeface="Nimbus Sans"/>
              </a:rPr>
              <a:t>Stable preferences carry across chats and reduce repeated corrections.</a:t>
            </a:r>
          </a:p>
        </p:txBody>
      </p:sp>
      <p:sp>
        <p:nvSpPr>
          <p:cNvPr id="6" name="Rectangle 5">
            <a:extLst>
              <a:ext uri="{FF2B5EF4-FFF2-40B4-BE49-F238E27FC236}">
                <a16:creationId xmlns:a16="http://schemas.microsoft.com/office/drawing/2014/main" id="{9865EF13-684F-4642-A671-168CAB5E5A84}"/>
              </a:ext>
            </a:extLst>
          </p:cNvPr>
          <p:cNvSpPr>
            <a:spLocks noGrp="1"/>
          </p:cNvSpPr>
          <p:nvPr/>
        </p:nvSpPr>
        <p:spPr>
          <a:xfrm>
            <a:off x="704850" y="2314575"/>
            <a:ext cx="6191250" cy="552450"/>
          </a:xfrm>
          <a:prstGeom prst="rect">
            <a:avLst/>
          </a:prstGeom>
          <a:noFill/>
          <a:ln w="0">
            <a:noFill/>
          </a:ln>
        </p:spPr>
        <p:txBody>
          <a:bodyPr>
            <a:noAutofit/>
          </a:bodyPr>
          <a:lstStyle/>
          <a:p>
            <a:pPr algn="l">
              <a:defRPr sz="2625" b="1">
                <a:solidFill>
                  <a:srgbClr val="FFFFFF"/>
                </a:solidFill>
                <a:latin typeface="Nimbus Sans"/>
                <a:ea typeface="Nimbus Sans"/>
                <a:cs typeface="Nimbus Sans"/>
              </a:defRPr>
            </a:pPr>
            <a:r>
              <a:rPr sz="2625" b="1">
                <a:solidFill>
                  <a:srgbClr val="FFFFFF"/>
                </a:solidFill>
                <a:latin typeface="Nimbus Sans"/>
                <a:ea typeface="Nimbus Sans"/>
                <a:cs typeface="Nimbus Sans"/>
              </a:rPr>
              <a:t>A useful AI should question you</a:t>
            </a:r>
          </a:p>
        </p:txBody>
      </p:sp>
      <p:sp>
        <p:nvSpPr>
          <p:cNvPr id="7" name="Rectangle 6">
            <a:extLst>
              <a:ext uri="{FF2B5EF4-FFF2-40B4-BE49-F238E27FC236}">
                <a16:creationId xmlns:a16="http://schemas.microsoft.com/office/drawing/2014/main" id="{BCEF280F-339E-4264-B215-4D1627F043E9}"/>
              </a:ext>
            </a:extLst>
          </p:cNvPr>
          <p:cNvSpPr>
            <a:spLocks noGrp="1"/>
          </p:cNvSpPr>
          <p:nvPr/>
        </p:nvSpPr>
        <p:spPr>
          <a:xfrm>
            <a:off x="704850" y="3038475"/>
            <a:ext cx="6667500" cy="2047875"/>
          </a:xfrm>
          <a:prstGeom prst="rect">
            <a:avLst/>
          </a:prstGeom>
          <a:noFill/>
          <a:ln w="0">
            <a:noFill/>
          </a:ln>
        </p:spPr>
        <p:txBody>
          <a:bodyPr>
            <a:noAutofit/>
          </a:bodyPr>
          <a:lstStyle/>
          <a:p>
            <a:pPr algn="l">
              <a:defRPr sz="2100" b="0">
                <a:solidFill>
                  <a:srgbClr val="DCE4E7"/>
                </a:solidFill>
                <a:latin typeface="Nimbus Sans"/>
                <a:ea typeface="Nimbus Sans"/>
                <a:cs typeface="Nimbus Sans"/>
              </a:defRPr>
            </a:pPr>
            <a:r>
              <a:rPr sz="2100" b="0">
                <a:solidFill>
                  <a:srgbClr val="DCE4E7"/>
                </a:solidFill>
                <a:latin typeface="Nimbus Sans"/>
                <a:ea typeface="Nimbus Sans"/>
                <a:cs typeface="Nimbus Sans"/>
              </a:rPr>
              <a:t>Challenge weak assumptions with reasons.</a:t>
            </a:r>
          </a:p>
          <a:p>
            <a:pPr algn="l">
              <a:defRPr sz="2100" b="0">
                <a:solidFill>
                  <a:srgbClr val="DCE4E7"/>
                </a:solidFill>
                <a:latin typeface="Nimbus Sans"/>
                <a:ea typeface="Nimbus Sans"/>
                <a:cs typeface="Nimbus Sans"/>
              </a:defRPr>
            </a:pPr>
            <a:r>
              <a:rPr sz="2100" b="0">
                <a:solidFill>
                  <a:srgbClr val="DCE4E7"/>
                </a:solidFill>
                <a:latin typeface="Nimbus Sans"/>
                <a:ea typeface="Nimbus Sans"/>
                <a:cs typeface="Nimbus Sans"/>
              </a:rPr>
              <a:t>Ask when a missing fact changes the answer.</a:t>
            </a:r>
          </a:p>
          <a:p>
            <a:pPr algn="l">
              <a:defRPr sz="2100" b="0">
                <a:solidFill>
                  <a:srgbClr val="DCE4E7"/>
                </a:solidFill>
                <a:latin typeface="Nimbus Sans"/>
                <a:ea typeface="Nimbus Sans"/>
                <a:cs typeface="Nimbus Sans"/>
              </a:defRPr>
            </a:pPr>
            <a:r>
              <a:rPr sz="2100" b="0">
                <a:solidFill>
                  <a:srgbClr val="DCE4E7"/>
                </a:solidFill>
                <a:latin typeface="Nimbus Sans"/>
                <a:ea typeface="Nimbus Sans"/>
                <a:cs typeface="Nimbus Sans"/>
              </a:rPr>
              <a:t>Explain meaningful tradeoffs and alternatives.</a:t>
            </a:r>
          </a:p>
          <a:p>
            <a:pPr algn="l">
              <a:defRPr sz="2100" b="0">
                <a:solidFill>
                  <a:srgbClr val="DCE4E7"/>
                </a:solidFill>
                <a:latin typeface="Nimbus Sans"/>
                <a:ea typeface="Nimbus Sans"/>
                <a:cs typeface="Nimbus Sans"/>
              </a:defRPr>
            </a:pPr>
            <a:r>
              <a:rPr sz="2100" b="0">
                <a:solidFill>
                  <a:srgbClr val="DCE4E7"/>
                </a:solidFill>
                <a:latin typeface="Nimbus Sans"/>
                <a:ea typeface="Nimbus Sans"/>
                <a:cs typeface="Nimbus Sans"/>
              </a:rPr>
              <a:t>Agree when the evidence supports it.</a:t>
            </a:r>
          </a:p>
        </p:txBody>
      </p:sp>
      <p:sp>
        <p:nvSpPr>
          <p:cNvPr id="8" name="Rectangle 7">
            <a:extLst>
              <a:ext uri="{FF2B5EF4-FFF2-40B4-BE49-F238E27FC236}">
                <a16:creationId xmlns:a16="http://schemas.microsoft.com/office/drawing/2014/main" id="{D4B76C3E-F875-460D-9076-E776C8B9CC47}"/>
              </a:ext>
            </a:extLst>
          </p:cNvPr>
          <p:cNvSpPr>
            <a:spLocks noGrp="1"/>
          </p:cNvSpPr>
          <p:nvPr/>
        </p:nvSpPr>
        <p:spPr>
          <a:xfrm>
            <a:off x="8524875" y="2352675"/>
            <a:ext cx="2476500" cy="400050"/>
          </a:xfrm>
          <a:prstGeom prst="rect">
            <a:avLst/>
          </a:prstGeom>
          <a:noFill/>
          <a:ln w="0">
            <a:noFill/>
          </a:ln>
        </p:spPr>
        <p:txBody>
          <a:bodyPr>
            <a:noAutofit/>
          </a:bodyPr>
          <a:lstStyle/>
          <a:p>
            <a:pPr algn="l">
              <a:defRPr sz="1575" b="1">
                <a:solidFill>
                  <a:srgbClr val="B6533B"/>
                </a:solidFill>
                <a:latin typeface="Nimbus Sans"/>
                <a:ea typeface="Nimbus Sans"/>
                <a:cs typeface="Nimbus Sans"/>
              </a:defRPr>
            </a:pPr>
            <a:r>
              <a:rPr sz="1575" b="1">
                <a:solidFill>
                  <a:srgbClr val="B6533B"/>
                </a:solidFill>
                <a:latin typeface="Nimbus Sans"/>
                <a:ea typeface="Nimbus Sans"/>
                <a:cs typeface="Nimbus Sans"/>
              </a:rPr>
              <a:t>The goal</a:t>
            </a:r>
          </a:p>
        </p:txBody>
      </p:sp>
      <p:sp>
        <p:nvSpPr>
          <p:cNvPr id="9" name="Rectangle 8">
            <a:extLst>
              <a:ext uri="{FF2B5EF4-FFF2-40B4-BE49-F238E27FC236}">
                <a16:creationId xmlns:a16="http://schemas.microsoft.com/office/drawing/2014/main" id="{11A754D2-893D-4882-917D-F030AC7FEBF7}"/>
              </a:ext>
            </a:extLst>
          </p:cNvPr>
          <p:cNvSpPr>
            <a:spLocks noGrp="1"/>
          </p:cNvSpPr>
          <p:nvPr/>
        </p:nvSpPr>
        <p:spPr>
          <a:xfrm>
            <a:off x="8524875" y="2933700"/>
            <a:ext cx="2619375" cy="1809750"/>
          </a:xfrm>
          <a:prstGeom prst="rect">
            <a:avLst/>
          </a:prstGeom>
          <a:noFill/>
          <a:ln w="0">
            <a:noFill/>
          </a:ln>
        </p:spPr>
        <p:txBody>
          <a:bodyPr>
            <a:noAutofit/>
          </a:bodyPr>
          <a:lstStyle/>
          <a:p>
            <a:pPr algn="l">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Constructive pushback without endless questions or automatic disagreement.</a:t>
            </a:r>
          </a:p>
        </p:txBody>
      </p:sp>
      <p:sp>
        <p:nvSpPr>
          <p:cNvPr id="10" name="Rectangle 9">
            <a:extLst>
              <a:ext uri="{FF2B5EF4-FFF2-40B4-BE49-F238E27FC236}">
                <a16:creationId xmlns:a16="http://schemas.microsoft.com/office/drawing/2014/main" id="{392181B6-6EDC-4D38-9DDB-4370C2043033}"/>
              </a:ext>
            </a:extLst>
          </p:cNvPr>
          <p:cNvSpPr>
            <a:spLocks noGrp="1"/>
          </p:cNvSpPr>
          <p:nvPr/>
        </p:nvSpPr>
        <p:spPr>
          <a:xfrm>
            <a:off x="704850" y="5667375"/>
            <a:ext cx="10477500" cy="400050"/>
          </a:xfrm>
          <a:prstGeom prst="rect">
            <a:avLst/>
          </a:prstGeom>
          <a:noFill/>
          <a:ln w="0">
            <a:noFill/>
          </a:ln>
        </p:spPr>
        <p:txBody>
          <a:bodyPr>
            <a:noAutofit/>
          </a:bodyPr>
          <a:lstStyle/>
          <a:p>
            <a:pPr algn="l">
              <a:defRPr sz="1875" b="0">
                <a:solidFill>
                  <a:srgbClr val="FFFFFF"/>
                </a:solidFill>
                <a:latin typeface="Nimbus Sans"/>
                <a:ea typeface="Nimbus Sans"/>
                <a:cs typeface="Nimbus Sans"/>
              </a:defRPr>
            </a:pPr>
            <a:r>
              <a:rPr sz="1875" b="0">
                <a:solidFill>
                  <a:srgbClr val="FFFFFF"/>
                </a:solidFill>
                <a:latin typeface="Nimbus Sans"/>
                <a:ea typeface="Nimbus Sans"/>
                <a:cs typeface="Nimbus Sans"/>
              </a:rPr>
              <a:t>Settings &gt; Personalization &gt; Custom Instructions</a:t>
            </a:r>
          </a:p>
        </p:txBody>
      </p:sp>
    </p:spTree>
    <p:extLst>
      <p:ext uri="{BB962C8B-B14F-4D97-AF65-F5344CB8AC3E}">
        <p14:creationId xmlns:p14="http://schemas.microsoft.com/office/powerpoint/2010/main" val="857573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CDEDD5D-3779-45D6-8718-F67834AAC595}"/>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7A41422C-AD77-418F-A4DD-EEC407936A9E}"/>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5</a:t>
            </a:r>
          </a:p>
        </p:txBody>
      </p:sp>
      <p:sp>
        <p:nvSpPr>
          <p:cNvPr id="3" name="Rectangle 2">
            <a:extLst>
              <a:ext uri="{FF2B5EF4-FFF2-40B4-BE49-F238E27FC236}">
                <a16:creationId xmlns:a16="http://schemas.microsoft.com/office/drawing/2014/main" id="{3D9D6CCC-E2E1-4FE4-9EEB-A33261606F56}"/>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Baton example: independent thinking</a:t>
            </a:r>
          </a:p>
        </p:txBody>
      </p:sp>
      <p:sp>
        <p:nvSpPr>
          <p:cNvPr id="4" name="Rectangle: Rounded Corners 3">
            <a:extLst>
              <a:ext uri="{FF2B5EF4-FFF2-40B4-BE49-F238E27FC236}">
                <a16:creationId xmlns:a16="http://schemas.microsoft.com/office/drawing/2014/main" id="{41E65BD6-437C-40FE-91BC-B3851F6434E9}"/>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4CA40AE5-B6ED-4BA6-9E35-D3CFB36EC9D5}"/>
              </a:ext>
            </a:extLst>
          </p:cNvPr>
          <p:cNvSpPr>
            <a:spLocks noGrp="1"/>
          </p:cNvSpPr>
          <p:nvPr/>
        </p:nvSpPr>
        <p:spPr>
          <a:xfrm>
            <a:off x="704850" y="1419225"/>
            <a:ext cx="10001250" cy="333375"/>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Proposed shared instruction, part 1 of 2</a:t>
            </a:r>
          </a:p>
        </p:txBody>
      </p:sp>
      <p:sp>
        <p:nvSpPr>
          <p:cNvPr id="6" name="Rectangle 5">
            <a:extLst>
              <a:ext uri="{FF2B5EF4-FFF2-40B4-BE49-F238E27FC236}">
                <a16:creationId xmlns:a16="http://schemas.microsoft.com/office/drawing/2014/main" id="{52134C62-D0C4-4DB5-A108-65FB34FEF938}"/>
              </a:ext>
            </a:extLst>
          </p:cNvPr>
          <p:cNvSpPr>
            <a:spLocks noGrp="1"/>
          </p:cNvSpPr>
          <p:nvPr/>
        </p:nvSpPr>
        <p:spPr>
          <a:xfrm>
            <a:off x="704850" y="2095500"/>
            <a:ext cx="2809875" cy="571500"/>
          </a:xfrm>
          <a:prstGeom prst="rect">
            <a:avLst/>
          </a:prstGeom>
          <a:noFill/>
          <a:ln w="0">
            <a:noFill/>
          </a:ln>
        </p:spPr>
        <p:txBody>
          <a:bodyPr>
            <a:noAutofit/>
          </a:bodyPr>
          <a:lstStyle/>
          <a:p>
            <a:pPr algn="l">
              <a:defRPr sz="1275" b="1">
                <a:solidFill>
                  <a:srgbClr val="B6533B"/>
                </a:solidFill>
                <a:latin typeface="Nimbus Sans"/>
                <a:ea typeface="Nimbus Sans"/>
                <a:cs typeface="Nimbus Sans"/>
              </a:defRPr>
            </a:pPr>
            <a:r>
              <a:rPr sz="1275" b="1">
                <a:solidFill>
                  <a:srgbClr val="B6533B"/>
                </a:solidFill>
                <a:latin typeface="Nimbus Sans"/>
                <a:ea typeface="Nimbus Sans"/>
                <a:cs typeface="Nimbus Sans"/>
              </a:rPr>
              <a:t>CONTEXT</a:t>
            </a:r>
          </a:p>
        </p:txBody>
      </p:sp>
      <p:sp>
        <p:nvSpPr>
          <p:cNvPr id="7" name="Rectangle 6">
            <a:extLst>
              <a:ext uri="{FF2B5EF4-FFF2-40B4-BE49-F238E27FC236}">
                <a16:creationId xmlns:a16="http://schemas.microsoft.com/office/drawing/2014/main" id="{71BFD1DA-167E-47A9-9255-811EDAE9E048}"/>
              </a:ext>
            </a:extLst>
          </p:cNvPr>
          <p:cNvSpPr>
            <a:spLocks noGrp="1"/>
          </p:cNvSpPr>
          <p:nvPr/>
        </p:nvSpPr>
        <p:spPr>
          <a:xfrm>
            <a:off x="3762375" y="2057400"/>
            <a:ext cx="7486650" cy="114300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I work at Baton Collective across real estate and operating businesses. Consider the audience, long term value, cash flow, risk, relationships and execution when relevant.</a:t>
            </a:r>
          </a:p>
        </p:txBody>
      </p:sp>
      <p:sp>
        <p:nvSpPr>
          <p:cNvPr id="8" name="Rectangle 7">
            <a:extLst>
              <a:ext uri="{FF2B5EF4-FFF2-40B4-BE49-F238E27FC236}">
                <a16:creationId xmlns:a16="http://schemas.microsoft.com/office/drawing/2014/main" id="{B007591B-FA7B-48CF-B5D5-AB7009C1D994}"/>
              </a:ext>
            </a:extLst>
          </p:cNvPr>
          <p:cNvSpPr>
            <a:spLocks noGrp="1"/>
          </p:cNvSpPr>
          <p:nvPr/>
        </p:nvSpPr>
        <p:spPr>
          <a:xfrm>
            <a:off x="704850" y="3400425"/>
            <a:ext cx="2809875" cy="571500"/>
          </a:xfrm>
          <a:prstGeom prst="rect">
            <a:avLst/>
          </a:prstGeom>
          <a:noFill/>
          <a:ln w="0">
            <a:noFill/>
          </a:ln>
        </p:spPr>
        <p:txBody>
          <a:bodyPr>
            <a:noAutofit/>
          </a:bodyPr>
          <a:lstStyle/>
          <a:p>
            <a:pPr algn="l">
              <a:defRPr sz="1275" b="1">
                <a:solidFill>
                  <a:srgbClr val="B6533B"/>
                </a:solidFill>
                <a:latin typeface="Nimbus Sans"/>
                <a:ea typeface="Nimbus Sans"/>
                <a:cs typeface="Nimbus Sans"/>
              </a:defRPr>
            </a:pPr>
            <a:r>
              <a:rPr sz="1275" b="1">
                <a:solidFill>
                  <a:srgbClr val="B6533B"/>
                </a:solidFill>
                <a:latin typeface="Nimbus Sans"/>
                <a:ea typeface="Nimbus Sans"/>
                <a:cs typeface="Nimbus Sans"/>
              </a:rPr>
              <a:t>CHALLENGE ME</a:t>
            </a:r>
          </a:p>
        </p:txBody>
      </p:sp>
      <p:sp>
        <p:nvSpPr>
          <p:cNvPr id="9" name="Rectangle 8">
            <a:extLst>
              <a:ext uri="{FF2B5EF4-FFF2-40B4-BE49-F238E27FC236}">
                <a16:creationId xmlns:a16="http://schemas.microsoft.com/office/drawing/2014/main" id="{3C3D3CFE-A5DC-4342-A13A-C29C3A65ED3B}"/>
              </a:ext>
            </a:extLst>
          </p:cNvPr>
          <p:cNvSpPr>
            <a:spLocks noGrp="1"/>
          </p:cNvSpPr>
          <p:nvPr/>
        </p:nvSpPr>
        <p:spPr>
          <a:xfrm>
            <a:off x="3762375" y="3362325"/>
            <a:ext cx="7486650" cy="114300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Be a candid thought partner. Do not agree simply because I suggested something. Identify weak assumptions, missing evidence and the strongest reasonable counterargument. Explain disagreements respectfully.</a:t>
            </a:r>
          </a:p>
        </p:txBody>
      </p:sp>
      <p:sp>
        <p:nvSpPr>
          <p:cNvPr id="10" name="Rectangle 9">
            <a:extLst>
              <a:ext uri="{FF2B5EF4-FFF2-40B4-BE49-F238E27FC236}">
                <a16:creationId xmlns:a16="http://schemas.microsoft.com/office/drawing/2014/main" id="{A9CE1F63-E90F-4C82-9425-98E7951B3724}"/>
              </a:ext>
            </a:extLst>
          </p:cNvPr>
          <p:cNvSpPr>
            <a:spLocks noGrp="1"/>
          </p:cNvSpPr>
          <p:nvPr/>
        </p:nvSpPr>
        <p:spPr>
          <a:xfrm>
            <a:off x="704850" y="4705350"/>
            <a:ext cx="2809875" cy="571500"/>
          </a:xfrm>
          <a:prstGeom prst="rect">
            <a:avLst/>
          </a:prstGeom>
          <a:noFill/>
          <a:ln w="0">
            <a:noFill/>
          </a:ln>
        </p:spPr>
        <p:txBody>
          <a:bodyPr>
            <a:noAutofit/>
          </a:bodyPr>
          <a:lstStyle/>
          <a:p>
            <a:pPr algn="l">
              <a:defRPr sz="1275" b="1">
                <a:solidFill>
                  <a:srgbClr val="B6533B"/>
                </a:solidFill>
                <a:latin typeface="Nimbus Sans"/>
                <a:ea typeface="Nimbus Sans"/>
                <a:cs typeface="Nimbus Sans"/>
              </a:defRPr>
            </a:pPr>
            <a:r>
              <a:rPr sz="1275" b="1">
                <a:solidFill>
                  <a:srgbClr val="B6533B"/>
                </a:solidFill>
                <a:latin typeface="Nimbus Sans"/>
                <a:ea typeface="Nimbus Sans"/>
                <a:cs typeface="Nimbus Sans"/>
              </a:rPr>
              <a:t>ASK PURPOSEFUL QUESTIONS</a:t>
            </a:r>
          </a:p>
        </p:txBody>
      </p:sp>
      <p:sp>
        <p:nvSpPr>
          <p:cNvPr id="11" name="Rectangle 10">
            <a:extLst>
              <a:ext uri="{FF2B5EF4-FFF2-40B4-BE49-F238E27FC236}">
                <a16:creationId xmlns:a16="http://schemas.microsoft.com/office/drawing/2014/main" id="{9696FDDD-756A-4F7B-9A2D-5B1FF97FFE41}"/>
              </a:ext>
            </a:extLst>
          </p:cNvPr>
          <p:cNvSpPr>
            <a:spLocks noGrp="1"/>
          </p:cNvSpPr>
          <p:nvPr/>
        </p:nvSpPr>
        <p:spPr>
          <a:xfrm>
            <a:off x="3762375" y="4667250"/>
            <a:ext cx="7486650" cy="114300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Ask only questions whose answers could materially change the result. For strategic decisions, clarify the goal and constraints first. For routine work, proceed with reasonable assumptions and label them.</a:t>
            </a:r>
          </a:p>
        </p:txBody>
      </p:sp>
    </p:spTree>
    <p:extLst>
      <p:ext uri="{BB962C8B-B14F-4D97-AF65-F5344CB8AC3E}">
        <p14:creationId xmlns:p14="http://schemas.microsoft.com/office/powerpoint/2010/main" val="687027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1F854A4-1EA3-4B61-BA43-D33C5A552DFB}"/>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BD76458E-2C46-474F-9FE2-C0A25E0AD2F1}"/>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6</a:t>
            </a:r>
          </a:p>
        </p:txBody>
      </p:sp>
      <p:sp>
        <p:nvSpPr>
          <p:cNvPr id="3" name="Rectangle 2">
            <a:extLst>
              <a:ext uri="{FF2B5EF4-FFF2-40B4-BE49-F238E27FC236}">
                <a16:creationId xmlns:a16="http://schemas.microsoft.com/office/drawing/2014/main" id="{9788445D-0182-48F7-B8A6-D8E85020D780}"/>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Baton example: efficiency and follow through</a:t>
            </a:r>
          </a:p>
        </p:txBody>
      </p:sp>
      <p:sp>
        <p:nvSpPr>
          <p:cNvPr id="4" name="Rectangle: Rounded Corners 3">
            <a:extLst>
              <a:ext uri="{FF2B5EF4-FFF2-40B4-BE49-F238E27FC236}">
                <a16:creationId xmlns:a16="http://schemas.microsoft.com/office/drawing/2014/main" id="{FC5710CB-8395-41CB-9E52-16E523F0355C}"/>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7F64C304-1BFA-4354-BB66-F86D939CE566}"/>
              </a:ext>
            </a:extLst>
          </p:cNvPr>
          <p:cNvSpPr>
            <a:spLocks noGrp="1"/>
          </p:cNvSpPr>
          <p:nvPr/>
        </p:nvSpPr>
        <p:spPr>
          <a:xfrm>
            <a:off x="704850" y="1419225"/>
            <a:ext cx="10001250" cy="333375"/>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Proposed shared instruction, part 2 of 2</a:t>
            </a:r>
          </a:p>
        </p:txBody>
      </p:sp>
      <p:sp>
        <p:nvSpPr>
          <p:cNvPr id="6" name="Rectangle 5">
            <a:extLst>
              <a:ext uri="{FF2B5EF4-FFF2-40B4-BE49-F238E27FC236}">
                <a16:creationId xmlns:a16="http://schemas.microsoft.com/office/drawing/2014/main" id="{A77C7A31-4140-465F-8FFE-283DE51CDD19}"/>
              </a:ext>
            </a:extLst>
          </p:cNvPr>
          <p:cNvSpPr>
            <a:spLocks noGrp="1"/>
          </p:cNvSpPr>
          <p:nvPr/>
        </p:nvSpPr>
        <p:spPr>
          <a:xfrm>
            <a:off x="704850" y="2105025"/>
            <a:ext cx="2619375" cy="381000"/>
          </a:xfrm>
          <a:prstGeom prst="rect">
            <a:avLst/>
          </a:prstGeom>
          <a:noFill/>
          <a:ln w="0">
            <a:noFill/>
          </a:ln>
        </p:spPr>
        <p:txBody>
          <a:bodyPr>
            <a:noAutofit/>
          </a:bodyPr>
          <a:lstStyle/>
          <a:p>
            <a:pPr algn="l">
              <a:defRPr sz="1275" b="1">
                <a:solidFill>
                  <a:srgbClr val="B6533B"/>
                </a:solidFill>
                <a:latin typeface="Nimbus Sans"/>
                <a:ea typeface="Nimbus Sans"/>
                <a:cs typeface="Nimbus Sans"/>
              </a:defRPr>
            </a:pPr>
            <a:r>
              <a:rPr sz="1275" b="1">
                <a:solidFill>
                  <a:srgbClr val="B6533B"/>
                </a:solidFill>
                <a:latin typeface="Nimbus Sans"/>
                <a:ea typeface="Nimbus Sans"/>
                <a:cs typeface="Nimbus Sans"/>
              </a:rPr>
              <a:t>EFFICIENCY</a:t>
            </a:r>
          </a:p>
        </p:txBody>
      </p:sp>
      <p:sp>
        <p:nvSpPr>
          <p:cNvPr id="7" name="Rectangle 6">
            <a:extLst>
              <a:ext uri="{FF2B5EF4-FFF2-40B4-BE49-F238E27FC236}">
                <a16:creationId xmlns:a16="http://schemas.microsoft.com/office/drawing/2014/main" id="{F9459616-9273-4C98-8FA0-735B8E63BC92}"/>
              </a:ext>
            </a:extLst>
          </p:cNvPr>
          <p:cNvSpPr>
            <a:spLocks noGrp="1"/>
          </p:cNvSpPr>
          <p:nvPr/>
        </p:nvSpPr>
        <p:spPr>
          <a:xfrm>
            <a:off x="3762375" y="2066925"/>
            <a:ext cx="7477125" cy="104775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Lead with the answer or usable draft. Be concise, practical and personable. Skip praise and filler. Suggest a reusable template or Skill when a task repeats.</a:t>
            </a:r>
          </a:p>
        </p:txBody>
      </p:sp>
      <p:sp>
        <p:nvSpPr>
          <p:cNvPr id="8" name="Rectangle 7">
            <a:extLst>
              <a:ext uri="{FF2B5EF4-FFF2-40B4-BE49-F238E27FC236}">
                <a16:creationId xmlns:a16="http://schemas.microsoft.com/office/drawing/2014/main" id="{B4A1A998-66B7-4FD0-AA56-2D5DD1D8BAF0}"/>
              </a:ext>
            </a:extLst>
          </p:cNvPr>
          <p:cNvSpPr>
            <a:spLocks noGrp="1"/>
          </p:cNvSpPr>
          <p:nvPr/>
        </p:nvSpPr>
        <p:spPr>
          <a:xfrm>
            <a:off x="704850" y="3276600"/>
            <a:ext cx="2619375" cy="381000"/>
          </a:xfrm>
          <a:prstGeom prst="rect">
            <a:avLst/>
          </a:prstGeom>
          <a:noFill/>
          <a:ln w="0">
            <a:noFill/>
          </a:ln>
        </p:spPr>
        <p:txBody>
          <a:bodyPr>
            <a:noAutofit/>
          </a:bodyPr>
          <a:lstStyle/>
          <a:p>
            <a:pPr algn="l">
              <a:defRPr sz="1275" b="1">
                <a:solidFill>
                  <a:srgbClr val="B6533B"/>
                </a:solidFill>
                <a:latin typeface="Nimbus Sans"/>
                <a:ea typeface="Nimbus Sans"/>
                <a:cs typeface="Nimbus Sans"/>
              </a:defRPr>
            </a:pPr>
            <a:r>
              <a:rPr sz="1275" b="1">
                <a:solidFill>
                  <a:srgbClr val="B6533B"/>
                </a:solidFill>
                <a:latin typeface="Nimbus Sans"/>
                <a:ea typeface="Nimbus Sans"/>
                <a:cs typeface="Nimbus Sans"/>
              </a:rPr>
              <a:t>QUALITY</a:t>
            </a:r>
          </a:p>
        </p:txBody>
      </p:sp>
      <p:sp>
        <p:nvSpPr>
          <p:cNvPr id="9" name="Rectangle 8">
            <a:extLst>
              <a:ext uri="{FF2B5EF4-FFF2-40B4-BE49-F238E27FC236}">
                <a16:creationId xmlns:a16="http://schemas.microsoft.com/office/drawing/2014/main" id="{B8AE3123-AB65-47F9-BC82-3A0BC1162D62}"/>
              </a:ext>
            </a:extLst>
          </p:cNvPr>
          <p:cNvSpPr>
            <a:spLocks noGrp="1"/>
          </p:cNvSpPr>
          <p:nvPr/>
        </p:nvSpPr>
        <p:spPr>
          <a:xfrm>
            <a:off x="3762375" y="3238500"/>
            <a:ext cx="7477125" cy="104775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Separate facts, assumptions and recommendations. Never invent figures, policies or sources. Flag uncertain or current claims for verification. Preserve names, dates and amounts.</a:t>
            </a:r>
          </a:p>
        </p:txBody>
      </p:sp>
      <p:sp>
        <p:nvSpPr>
          <p:cNvPr id="10" name="Rectangle 9">
            <a:extLst>
              <a:ext uri="{FF2B5EF4-FFF2-40B4-BE49-F238E27FC236}">
                <a16:creationId xmlns:a16="http://schemas.microsoft.com/office/drawing/2014/main" id="{8A8A4BB1-6F06-4357-88FE-C87FC7BA392C}"/>
              </a:ext>
            </a:extLst>
          </p:cNvPr>
          <p:cNvSpPr>
            <a:spLocks noGrp="1"/>
          </p:cNvSpPr>
          <p:nvPr/>
        </p:nvSpPr>
        <p:spPr>
          <a:xfrm>
            <a:off x="704850" y="4448175"/>
            <a:ext cx="2619375" cy="381000"/>
          </a:xfrm>
          <a:prstGeom prst="rect">
            <a:avLst/>
          </a:prstGeom>
          <a:noFill/>
          <a:ln w="0">
            <a:noFill/>
          </a:ln>
        </p:spPr>
        <p:txBody>
          <a:bodyPr>
            <a:noAutofit/>
          </a:bodyPr>
          <a:lstStyle/>
          <a:p>
            <a:pPr algn="l">
              <a:defRPr sz="1275" b="1">
                <a:solidFill>
                  <a:srgbClr val="B6533B"/>
                </a:solidFill>
                <a:latin typeface="Nimbus Sans"/>
                <a:ea typeface="Nimbus Sans"/>
                <a:cs typeface="Nimbus Sans"/>
              </a:defRPr>
            </a:pPr>
            <a:r>
              <a:rPr sz="1275" b="1">
                <a:solidFill>
                  <a:srgbClr val="B6533B"/>
                </a:solidFill>
                <a:latin typeface="Nimbus Sans"/>
                <a:ea typeface="Nimbus Sans"/>
                <a:cs typeface="Nimbus Sans"/>
              </a:rPr>
              <a:t>FOLLOW THROUGH</a:t>
            </a:r>
          </a:p>
        </p:txBody>
      </p:sp>
      <p:sp>
        <p:nvSpPr>
          <p:cNvPr id="11" name="Rectangle 10">
            <a:extLst>
              <a:ext uri="{FF2B5EF4-FFF2-40B4-BE49-F238E27FC236}">
                <a16:creationId xmlns:a16="http://schemas.microsoft.com/office/drawing/2014/main" id="{431DBBF5-9ABD-4932-81FE-69F3F3771D3E}"/>
              </a:ext>
            </a:extLst>
          </p:cNvPr>
          <p:cNvSpPr>
            <a:spLocks noGrp="1"/>
          </p:cNvSpPr>
          <p:nvPr/>
        </p:nvSpPr>
        <p:spPr>
          <a:xfrm>
            <a:off x="3762375" y="4410075"/>
            <a:ext cx="7477125" cy="1047750"/>
          </a:xfrm>
          <a:prstGeom prst="rect">
            <a:avLst/>
          </a:prstGeom>
          <a:noFill/>
          <a:ln w="0">
            <a:noFill/>
          </a:ln>
        </p:spPr>
        <p:txBody>
          <a:bodyPr>
            <a:noAutofit/>
          </a:bodyPr>
          <a:lstStyle/>
          <a:p>
            <a:pPr algn="l">
              <a:defRPr sz="1875" b="0">
                <a:solidFill>
                  <a:srgbClr val="102638"/>
                </a:solidFill>
                <a:latin typeface="Nimbus Sans"/>
                <a:ea typeface="Nimbus Sans"/>
                <a:cs typeface="Nimbus Sans"/>
              </a:defRPr>
            </a:pPr>
            <a:r>
              <a:rPr sz="1875" b="0">
                <a:solidFill>
                  <a:srgbClr val="102638"/>
                </a:solidFill>
                <a:latin typeface="Nimbus Sans"/>
                <a:ea typeface="Nimbus Sans"/>
                <a:cs typeface="Nimbus Sans"/>
              </a:rPr>
              <a:t>Show the next step, owner and due date when relevant. Flag missing commitments. Follow approved data rules and seek explicit approval before external actions.</a:t>
            </a:r>
          </a:p>
        </p:txBody>
      </p:sp>
      <p:sp>
        <p:nvSpPr>
          <p:cNvPr id="12" name="Rectangle 11">
            <a:extLst>
              <a:ext uri="{FF2B5EF4-FFF2-40B4-BE49-F238E27FC236}">
                <a16:creationId xmlns:a16="http://schemas.microsoft.com/office/drawing/2014/main" id="{04217B9D-4D51-475F-BC2A-2663C302F897}"/>
              </a:ext>
            </a:extLst>
          </p:cNvPr>
          <p:cNvSpPr>
            <a:spLocks noGrp="1"/>
          </p:cNvSpPr>
          <p:nvPr/>
        </p:nvSpPr>
        <p:spPr>
          <a:xfrm>
            <a:off x="704850" y="5848350"/>
            <a:ext cx="10477500" cy="381000"/>
          </a:xfrm>
          <a:prstGeom prst="rect">
            <a:avLst/>
          </a:prstGeom>
          <a:noFill/>
          <a:ln w="0">
            <a:noFill/>
          </a:ln>
        </p:spPr>
        <p:txBody>
          <a:bodyPr>
            <a:noAutofit/>
          </a:bodyPr>
          <a:lstStyle/>
          <a:p>
            <a:pPr algn="l">
              <a:defRPr sz="1800" b="1">
                <a:solidFill>
                  <a:srgbClr val="102638"/>
                </a:solidFill>
                <a:latin typeface="Nimbus Sans"/>
                <a:ea typeface="Nimbus Sans"/>
                <a:cs typeface="Nimbus Sans"/>
              </a:defRPr>
            </a:pPr>
            <a:r>
              <a:rPr sz="1800" b="1">
                <a:solidFill>
                  <a:srgbClr val="102638"/>
                </a:solidFill>
                <a:latin typeface="Nimbus Sans"/>
                <a:ea typeface="Nimbus Sans"/>
                <a:cs typeface="Nimbus Sans"/>
              </a:rPr>
              <a:t>Personal layer: My role is [role]. My usual audience is [audience].</a:t>
            </a:r>
          </a:p>
        </p:txBody>
      </p:sp>
    </p:spTree>
    <p:extLst>
      <p:ext uri="{BB962C8B-B14F-4D97-AF65-F5344CB8AC3E}">
        <p14:creationId xmlns:p14="http://schemas.microsoft.com/office/powerpoint/2010/main" val="196837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D09B5D-0C8A-46EA-A522-D4B54FB8B461}"/>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C8D1D5"/>
                </a:solidFill>
                <a:latin typeface="Nimbus Sans"/>
                <a:ea typeface="Nimbus Sans"/>
                <a:cs typeface="Nimbus Sans"/>
              </a:defRPr>
            </a:pPr>
            <a:r>
              <a:rPr sz="975" b="1">
                <a:solidFill>
                  <a:srgbClr val="C8D1D5"/>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BBAE6414-A882-4C92-8DAB-7FDB642AA792}"/>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r>
              <a:rPr sz="975" b="0">
                <a:solidFill>
                  <a:srgbClr val="C8D1D5"/>
                </a:solidFill>
                <a:latin typeface="Nimbus Sans"/>
                <a:ea typeface="Nimbus Sans"/>
                <a:cs typeface="Nimbus Sans"/>
              </a:rPr>
              <a:t>7</a:t>
            </a:r>
          </a:p>
        </p:txBody>
      </p:sp>
      <p:sp>
        <p:nvSpPr>
          <p:cNvPr id="3" name="Rectangle 2">
            <a:extLst>
              <a:ext uri="{FF2B5EF4-FFF2-40B4-BE49-F238E27FC236}">
                <a16:creationId xmlns:a16="http://schemas.microsoft.com/office/drawing/2014/main" id="{F1B9F8DC-AE6A-4955-97E0-3832676BAFF4}"/>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ChatGPT as a thought partner</a:t>
            </a:r>
          </a:p>
        </p:txBody>
      </p:sp>
      <p:sp>
        <p:nvSpPr>
          <p:cNvPr id="4" name="Rectangle: Rounded Corners 3">
            <a:extLst>
              <a:ext uri="{FF2B5EF4-FFF2-40B4-BE49-F238E27FC236}">
                <a16:creationId xmlns:a16="http://schemas.microsoft.com/office/drawing/2014/main" id="{9A52B47D-9548-4C17-B8D3-424DD4C49231}"/>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7AA30F79-1C78-4F2D-9A88-14A0DDB314C6}"/>
              </a:ext>
            </a:extLst>
          </p:cNvPr>
          <p:cNvSpPr>
            <a:spLocks noGrp="1"/>
          </p:cNvSpPr>
          <p:nvPr/>
        </p:nvSpPr>
        <p:spPr>
          <a:xfrm>
            <a:off x="714375" y="1666875"/>
            <a:ext cx="5048250" cy="333375"/>
          </a:xfrm>
          <a:prstGeom prst="rect">
            <a:avLst/>
          </a:prstGeom>
          <a:noFill/>
          <a:ln w="0">
            <a:noFill/>
          </a:ln>
        </p:spPr>
        <p:txBody>
          <a:bodyPr>
            <a:noAutofit/>
          </a:bodyPr>
          <a:lstStyle/>
          <a:p>
            <a:pPr algn="l">
              <a:defRPr sz="1575" b="1">
                <a:solidFill>
                  <a:srgbClr val="B6533B"/>
                </a:solidFill>
                <a:latin typeface="Nimbus Sans"/>
                <a:ea typeface="Nimbus Sans"/>
                <a:cs typeface="Nimbus Sans"/>
              </a:defRPr>
            </a:pPr>
            <a:r>
              <a:rPr sz="1575" b="1">
                <a:solidFill>
                  <a:srgbClr val="B6533B"/>
                </a:solidFill>
                <a:latin typeface="Nimbus Sans"/>
                <a:ea typeface="Nimbus Sans"/>
                <a:cs typeface="Nimbus Sans"/>
              </a:rPr>
              <a:t>A hypothetical Baton decision</a:t>
            </a:r>
          </a:p>
        </p:txBody>
      </p:sp>
      <p:sp>
        <p:nvSpPr>
          <p:cNvPr id="6" name="Rectangle 5">
            <a:extLst>
              <a:ext uri="{FF2B5EF4-FFF2-40B4-BE49-F238E27FC236}">
                <a16:creationId xmlns:a16="http://schemas.microsoft.com/office/drawing/2014/main" id="{2BC5A4A3-BF81-4D3F-8B01-F6E8826596D8}"/>
              </a:ext>
            </a:extLst>
          </p:cNvPr>
          <p:cNvSpPr>
            <a:spLocks noGrp="1"/>
          </p:cNvSpPr>
          <p:nvPr/>
        </p:nvSpPr>
        <p:spPr>
          <a:xfrm>
            <a:off x="714375" y="2190750"/>
            <a:ext cx="4810125" cy="1619250"/>
          </a:xfrm>
          <a:prstGeom prst="rect">
            <a:avLst/>
          </a:prstGeom>
          <a:noFill/>
          <a:ln w="0">
            <a:noFill/>
          </a:ln>
        </p:spPr>
        <p:txBody>
          <a:bodyPr>
            <a:noAutofit/>
          </a:bodyPr>
          <a:lstStyle/>
          <a:p>
            <a:pPr algn="l">
              <a:defRPr sz="2850" b="1">
                <a:solidFill>
                  <a:srgbClr val="FFFFFF"/>
                </a:solidFill>
                <a:latin typeface="Nimbus Sans"/>
                <a:ea typeface="Nimbus Sans"/>
                <a:cs typeface="Nimbus Sans"/>
              </a:defRPr>
            </a:pPr>
            <a:r>
              <a:rPr sz="2850" b="1">
                <a:solidFill>
                  <a:srgbClr val="FFFFFF"/>
                </a:solidFill>
                <a:latin typeface="Nimbus Sans"/>
                <a:ea typeface="Nimbus Sans"/>
                <a:cs typeface="Nimbus Sans"/>
              </a:rPr>
              <a:t>Should we renovate a vacant space before finding a tenant?</a:t>
            </a:r>
          </a:p>
        </p:txBody>
      </p:sp>
      <p:sp>
        <p:nvSpPr>
          <p:cNvPr id="7" name="Rectangle 6">
            <a:extLst>
              <a:ext uri="{FF2B5EF4-FFF2-40B4-BE49-F238E27FC236}">
                <a16:creationId xmlns:a16="http://schemas.microsoft.com/office/drawing/2014/main" id="{57D3AF70-EDF2-4D68-8775-2BFFC5B3ED01}"/>
              </a:ext>
            </a:extLst>
          </p:cNvPr>
          <p:cNvSpPr>
            <a:spLocks noGrp="1"/>
          </p:cNvSpPr>
          <p:nvPr/>
        </p:nvSpPr>
        <p:spPr>
          <a:xfrm>
            <a:off x="714375" y="4210050"/>
            <a:ext cx="4619625" cy="1200150"/>
          </a:xfrm>
          <a:prstGeom prst="rect">
            <a:avLst/>
          </a:prstGeom>
          <a:noFill/>
          <a:ln w="0">
            <a:noFill/>
          </a:ln>
        </p:spPr>
        <p:txBody>
          <a:bodyPr>
            <a:noAutofit/>
          </a:bodyPr>
          <a:lstStyle/>
          <a:p>
            <a:pPr algn="l">
              <a:defRPr sz="1875" b="0">
                <a:solidFill>
                  <a:srgbClr val="DCE4E7"/>
                </a:solidFill>
                <a:latin typeface="Nimbus Sans"/>
                <a:ea typeface="Nimbus Sans"/>
                <a:cs typeface="Nimbus Sans"/>
              </a:defRPr>
            </a:pPr>
            <a:r>
              <a:rPr sz="1875" b="0">
                <a:solidFill>
                  <a:srgbClr val="DCE4E7"/>
                </a:solidFill>
                <a:latin typeface="Nimbus Sans"/>
                <a:ea typeface="Nimbus Sans"/>
                <a:cs typeface="Nimbus Sans"/>
              </a:rPr>
              <a:t>Ask for decision criteria, evidence that could change the answer and a practical next step.</a:t>
            </a:r>
          </a:p>
        </p:txBody>
      </p:sp>
      <p:sp>
        <p:nvSpPr>
          <p:cNvPr id="8" name="Rectangle 7">
            <a:extLst>
              <a:ext uri="{FF2B5EF4-FFF2-40B4-BE49-F238E27FC236}">
                <a16:creationId xmlns:a16="http://schemas.microsoft.com/office/drawing/2014/main" id="{652719DE-30F9-4F49-90D0-ECD3AB0CA649}"/>
              </a:ext>
            </a:extLst>
          </p:cNvPr>
          <p:cNvSpPr>
            <a:spLocks noGrp="1"/>
          </p:cNvSpPr>
          <p:nvPr/>
        </p:nvSpPr>
        <p:spPr>
          <a:xfrm>
            <a:off x="6429375" y="1666875"/>
            <a:ext cx="4857750" cy="333375"/>
          </a:xfrm>
          <a:prstGeom prst="rect">
            <a:avLst/>
          </a:prstGeom>
          <a:noFill/>
          <a:ln w="0">
            <a:noFill/>
          </a:ln>
        </p:spPr>
        <p:txBody>
          <a:bodyPr>
            <a:noAutofit/>
          </a:bodyPr>
          <a:lstStyle/>
          <a:p>
            <a:pPr algn="l">
              <a:defRPr sz="1575" b="1">
                <a:solidFill>
                  <a:srgbClr val="B6533B"/>
                </a:solidFill>
                <a:latin typeface="Nimbus Sans"/>
                <a:ea typeface="Nimbus Sans"/>
                <a:cs typeface="Nimbus Sans"/>
              </a:defRPr>
            </a:pPr>
            <a:r>
              <a:rPr sz="1575" b="1">
                <a:solidFill>
                  <a:srgbClr val="B6533B"/>
                </a:solidFill>
                <a:latin typeface="Nimbus Sans"/>
                <a:ea typeface="Nimbus Sans"/>
                <a:cs typeface="Nimbus Sans"/>
              </a:rPr>
              <a:t>Try this</a:t>
            </a:r>
          </a:p>
        </p:txBody>
      </p:sp>
      <p:sp>
        <p:nvSpPr>
          <p:cNvPr id="9" name="Rectangle 8">
            <a:extLst>
              <a:ext uri="{FF2B5EF4-FFF2-40B4-BE49-F238E27FC236}">
                <a16:creationId xmlns:a16="http://schemas.microsoft.com/office/drawing/2014/main" id="{A352973E-5B7A-4C81-8D70-DAD31652669C}"/>
              </a:ext>
            </a:extLst>
          </p:cNvPr>
          <p:cNvSpPr>
            <a:spLocks noGrp="1"/>
          </p:cNvSpPr>
          <p:nvPr/>
        </p:nvSpPr>
        <p:spPr>
          <a:xfrm>
            <a:off x="6429375" y="2219325"/>
            <a:ext cx="4810125" cy="3238500"/>
          </a:xfrm>
          <a:prstGeom prst="rect">
            <a:avLst/>
          </a:prstGeom>
          <a:noFill/>
          <a:ln w="0">
            <a:noFill/>
          </a:ln>
        </p:spPr>
        <p:txBody>
          <a:bodyPr>
            <a:noAutofit/>
          </a:bodyPr>
          <a:lstStyle/>
          <a:p>
            <a:pPr algn="l">
              <a:defRPr sz="2025" b="0">
                <a:solidFill>
                  <a:srgbClr val="FFFFFF"/>
                </a:solidFill>
                <a:latin typeface="Nimbus Sans"/>
                <a:ea typeface="Nimbus Sans"/>
                <a:cs typeface="Nimbus Sans"/>
              </a:defRPr>
            </a:pPr>
            <a:r>
              <a:rPr sz="2025" b="0">
                <a:solidFill>
                  <a:srgbClr val="FFFFFF"/>
                </a:solidFill>
                <a:latin typeface="Nimbus Sans"/>
                <a:ea typeface="Nimbus Sans"/>
                <a:cs typeface="Nimbus Sans"/>
              </a:rPr>
              <a:t>Act as my investment and operating thought partner. Before recommending a path, ask the three questions most likely to change the decision.</a:t>
            </a:r>
          </a:p>
          <a:p>
            <a:endParaRPr sz="2025" b="0">
              <a:solidFill>
                <a:srgbClr val="FFFFFF"/>
              </a:solidFill>
              <a:latin typeface="Nimbus Sans"/>
              <a:ea typeface="Nimbus Sans"/>
              <a:cs typeface="Nimbus Sans"/>
            </a:endParaRPr>
          </a:p>
          <a:p>
            <a:pPr algn="l">
              <a:defRPr sz="2025" b="0">
                <a:solidFill>
                  <a:srgbClr val="FFFFFF"/>
                </a:solidFill>
                <a:latin typeface="Nimbus Sans"/>
                <a:ea typeface="Nimbus Sans"/>
                <a:cs typeface="Nimbus Sans"/>
              </a:defRPr>
            </a:pPr>
            <a:r>
              <a:rPr sz="2025" b="0">
                <a:solidFill>
                  <a:srgbClr val="FFFFFF"/>
                </a:solidFill>
                <a:latin typeface="Nimbus Sans"/>
                <a:ea typeface="Nimbus Sans"/>
                <a:cs typeface="Nimbus Sans"/>
              </a:rPr>
              <a:t>Then compare renovating now, waiting for a tenant and doing only essential work. Challenge my preferred option. Show what evidence would change your recommendation.</a:t>
            </a:r>
          </a:p>
        </p:txBody>
      </p:sp>
    </p:spTree>
    <p:extLst>
      <p:ext uri="{BB962C8B-B14F-4D97-AF65-F5344CB8AC3E}">
        <p14:creationId xmlns:p14="http://schemas.microsoft.com/office/powerpoint/2010/main" val="1196934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F46AE3D-97B9-46D4-A4F2-B5DDE73AFC2B}"/>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D3170307-FAB2-469C-B4AC-624482D986B3}"/>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8</a:t>
            </a:r>
          </a:p>
        </p:txBody>
      </p:sp>
      <p:sp>
        <p:nvSpPr>
          <p:cNvPr id="3" name="Rectangle 2">
            <a:extLst>
              <a:ext uri="{FF2B5EF4-FFF2-40B4-BE49-F238E27FC236}">
                <a16:creationId xmlns:a16="http://schemas.microsoft.com/office/drawing/2014/main" id="{C4EE8D28-C812-4268-8D5E-8EB700F8B556}"/>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Building a Skill for repeatable work</a:t>
            </a:r>
          </a:p>
        </p:txBody>
      </p:sp>
      <p:sp>
        <p:nvSpPr>
          <p:cNvPr id="4" name="Rectangle: Rounded Corners 3">
            <a:extLst>
              <a:ext uri="{FF2B5EF4-FFF2-40B4-BE49-F238E27FC236}">
                <a16:creationId xmlns:a16="http://schemas.microsoft.com/office/drawing/2014/main" id="{AA0E7BDF-6793-453D-BB95-2A424DD8679D}"/>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F314E5B0-9256-449C-9966-4B85095EE8CE}"/>
              </a:ext>
            </a:extLst>
          </p:cNvPr>
          <p:cNvSpPr>
            <a:spLocks noGrp="1"/>
          </p:cNvSpPr>
          <p:nvPr/>
        </p:nvSpPr>
        <p:spPr>
          <a:xfrm>
            <a:off x="704850" y="1438275"/>
            <a:ext cx="10382250" cy="533400"/>
          </a:xfrm>
          <a:prstGeom prst="rect">
            <a:avLst/>
          </a:prstGeom>
          <a:noFill/>
          <a:ln w="0">
            <a:noFill/>
          </a:ln>
        </p:spPr>
        <p:txBody>
          <a:bodyPr>
            <a:noAutofit/>
          </a:bodyPr>
          <a:lstStyle/>
          <a:p>
            <a:pPr algn="l">
              <a:defRPr sz="1950" b="0">
                <a:solidFill>
                  <a:srgbClr val="5D6872"/>
                </a:solidFill>
                <a:latin typeface="Nimbus Sans"/>
                <a:ea typeface="Nimbus Sans"/>
                <a:cs typeface="Nimbus Sans"/>
              </a:defRPr>
            </a:pPr>
            <a:r>
              <a:rPr sz="1950" b="0">
                <a:solidFill>
                  <a:srgbClr val="5D6872"/>
                </a:solidFill>
                <a:latin typeface="Nimbus Sans"/>
                <a:ea typeface="Nimbus Sans"/>
                <a:cs typeface="Nimbus Sans"/>
              </a:rPr>
              <a:t>A Skill saves the instructions and supporting examples for one recurring job.</a:t>
            </a:r>
          </a:p>
        </p:txBody>
      </p:sp>
      <p:sp>
        <p:nvSpPr>
          <p:cNvPr id="6" name="Rectangle 5">
            <a:extLst>
              <a:ext uri="{FF2B5EF4-FFF2-40B4-BE49-F238E27FC236}">
                <a16:creationId xmlns:a16="http://schemas.microsoft.com/office/drawing/2014/main" id="{EC22C705-5422-47D8-B48B-D4D27485A31D}"/>
              </a:ext>
            </a:extLst>
          </p:cNvPr>
          <p:cNvSpPr>
            <a:spLocks noGrp="1"/>
          </p:cNvSpPr>
          <p:nvPr/>
        </p:nvSpPr>
        <p:spPr>
          <a:xfrm>
            <a:off x="704850" y="2181225"/>
            <a:ext cx="523875" cy="333375"/>
          </a:xfrm>
          <a:prstGeom prst="rect">
            <a:avLst/>
          </a:prstGeom>
          <a:noFill/>
          <a:ln w="0">
            <a:noFill/>
          </a:ln>
        </p:spPr>
        <p:txBody>
          <a:bodyPr>
            <a:noAutofit/>
          </a:bodyPr>
          <a:lstStyle/>
          <a:p>
            <a:pPr algn="l">
              <a:defRPr sz="1650" b="1">
                <a:solidFill>
                  <a:srgbClr val="B6533B"/>
                </a:solidFill>
                <a:latin typeface="Nimbus Sans"/>
                <a:ea typeface="Nimbus Sans"/>
                <a:cs typeface="Nimbus Sans"/>
              </a:defRPr>
            </a:pPr>
            <a:r>
              <a:rPr sz="1650" b="1">
                <a:solidFill>
                  <a:srgbClr val="B6533B"/>
                </a:solidFill>
                <a:latin typeface="Nimbus Sans"/>
                <a:ea typeface="Nimbus Sans"/>
                <a:cs typeface="Nimbus Sans"/>
              </a:rPr>
              <a:t>01</a:t>
            </a:r>
          </a:p>
        </p:txBody>
      </p:sp>
      <p:sp>
        <p:nvSpPr>
          <p:cNvPr id="7" name="Rectangle 6">
            <a:extLst>
              <a:ext uri="{FF2B5EF4-FFF2-40B4-BE49-F238E27FC236}">
                <a16:creationId xmlns:a16="http://schemas.microsoft.com/office/drawing/2014/main" id="{41FD782E-36BD-47DB-AE7A-5E6471D06007}"/>
              </a:ext>
            </a:extLst>
          </p:cNvPr>
          <p:cNvSpPr>
            <a:spLocks noGrp="1"/>
          </p:cNvSpPr>
          <p:nvPr/>
        </p:nvSpPr>
        <p:spPr>
          <a:xfrm>
            <a:off x="1476375" y="2181225"/>
            <a:ext cx="3762375" cy="428625"/>
          </a:xfrm>
          <a:prstGeom prst="rect">
            <a:avLst/>
          </a:prstGeom>
          <a:noFill/>
          <a:ln w="0">
            <a:noFill/>
          </a:ln>
        </p:spPr>
        <p:txBody>
          <a:bodyPr>
            <a:noAutofit/>
          </a:bodyPr>
          <a:lstStyle/>
          <a:p>
            <a:pPr algn="l">
              <a:defRPr sz="2025" b="1">
                <a:solidFill>
                  <a:srgbClr val="102638"/>
                </a:solidFill>
                <a:latin typeface="Nimbus Sans"/>
                <a:ea typeface="Nimbus Sans"/>
                <a:cs typeface="Nimbus Sans"/>
              </a:defRPr>
            </a:pPr>
            <a:r>
              <a:rPr sz="2025" b="1">
                <a:solidFill>
                  <a:srgbClr val="102638"/>
                </a:solidFill>
                <a:latin typeface="Nimbus Sans"/>
                <a:ea typeface="Nimbus Sans"/>
                <a:cs typeface="Nimbus Sans"/>
              </a:rPr>
              <a:t>Define the job</a:t>
            </a:r>
          </a:p>
        </p:txBody>
      </p:sp>
      <p:sp>
        <p:nvSpPr>
          <p:cNvPr id="8" name="Rectangle 7">
            <a:extLst>
              <a:ext uri="{FF2B5EF4-FFF2-40B4-BE49-F238E27FC236}">
                <a16:creationId xmlns:a16="http://schemas.microsoft.com/office/drawing/2014/main" id="{D4F36349-68D9-4A61-9E6F-0BCB9AE323A2}"/>
              </a:ext>
            </a:extLst>
          </p:cNvPr>
          <p:cNvSpPr>
            <a:spLocks noGrp="1"/>
          </p:cNvSpPr>
          <p:nvPr/>
        </p:nvSpPr>
        <p:spPr>
          <a:xfrm>
            <a:off x="5524500" y="2181225"/>
            <a:ext cx="5715000" cy="733425"/>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Our example: draft and revise Baton business emails.</a:t>
            </a:r>
          </a:p>
        </p:txBody>
      </p:sp>
      <p:sp>
        <p:nvSpPr>
          <p:cNvPr id="9" name="Rectangle 8">
            <a:extLst>
              <a:ext uri="{FF2B5EF4-FFF2-40B4-BE49-F238E27FC236}">
                <a16:creationId xmlns:a16="http://schemas.microsoft.com/office/drawing/2014/main" id="{120C8A12-0330-4AEA-A5EA-B16A06937227}"/>
              </a:ext>
            </a:extLst>
          </p:cNvPr>
          <p:cNvSpPr>
            <a:spLocks noGrp="1"/>
          </p:cNvSpPr>
          <p:nvPr/>
        </p:nvSpPr>
        <p:spPr>
          <a:xfrm>
            <a:off x="704850" y="3124200"/>
            <a:ext cx="523875" cy="333375"/>
          </a:xfrm>
          <a:prstGeom prst="rect">
            <a:avLst/>
          </a:prstGeom>
          <a:noFill/>
          <a:ln w="0">
            <a:noFill/>
          </a:ln>
        </p:spPr>
        <p:txBody>
          <a:bodyPr>
            <a:noAutofit/>
          </a:bodyPr>
          <a:lstStyle/>
          <a:p>
            <a:pPr algn="l">
              <a:defRPr sz="1650" b="1">
                <a:solidFill>
                  <a:srgbClr val="B6533B"/>
                </a:solidFill>
                <a:latin typeface="Nimbus Sans"/>
                <a:ea typeface="Nimbus Sans"/>
                <a:cs typeface="Nimbus Sans"/>
              </a:defRPr>
            </a:pPr>
            <a:r>
              <a:rPr sz="1650" b="1">
                <a:solidFill>
                  <a:srgbClr val="B6533B"/>
                </a:solidFill>
                <a:latin typeface="Nimbus Sans"/>
                <a:ea typeface="Nimbus Sans"/>
                <a:cs typeface="Nimbus Sans"/>
              </a:rPr>
              <a:t>02</a:t>
            </a:r>
          </a:p>
        </p:txBody>
      </p:sp>
      <p:sp>
        <p:nvSpPr>
          <p:cNvPr id="10" name="Rectangle 9">
            <a:extLst>
              <a:ext uri="{FF2B5EF4-FFF2-40B4-BE49-F238E27FC236}">
                <a16:creationId xmlns:a16="http://schemas.microsoft.com/office/drawing/2014/main" id="{5CA28BD6-D9FF-4BF6-A906-44F385E21335}"/>
              </a:ext>
            </a:extLst>
          </p:cNvPr>
          <p:cNvSpPr>
            <a:spLocks noGrp="1"/>
          </p:cNvSpPr>
          <p:nvPr/>
        </p:nvSpPr>
        <p:spPr>
          <a:xfrm>
            <a:off x="1476375" y="3124200"/>
            <a:ext cx="3762375" cy="428625"/>
          </a:xfrm>
          <a:prstGeom prst="rect">
            <a:avLst/>
          </a:prstGeom>
          <a:noFill/>
          <a:ln w="0">
            <a:noFill/>
          </a:ln>
        </p:spPr>
        <p:txBody>
          <a:bodyPr>
            <a:noAutofit/>
          </a:bodyPr>
          <a:lstStyle/>
          <a:p>
            <a:pPr algn="l">
              <a:defRPr sz="2025" b="1">
                <a:solidFill>
                  <a:srgbClr val="102638"/>
                </a:solidFill>
                <a:latin typeface="Nimbus Sans"/>
                <a:ea typeface="Nimbus Sans"/>
                <a:cs typeface="Nimbus Sans"/>
              </a:defRPr>
            </a:pPr>
            <a:r>
              <a:rPr sz="2025" b="1">
                <a:solidFill>
                  <a:srgbClr val="102638"/>
                </a:solidFill>
                <a:latin typeface="Nimbus Sans"/>
                <a:ea typeface="Nimbus Sans"/>
                <a:cs typeface="Nimbus Sans"/>
              </a:rPr>
              <a:t>Describe when it applies</a:t>
            </a:r>
          </a:p>
        </p:txBody>
      </p:sp>
      <p:sp>
        <p:nvSpPr>
          <p:cNvPr id="11" name="Rectangle 10">
            <a:extLst>
              <a:ext uri="{FF2B5EF4-FFF2-40B4-BE49-F238E27FC236}">
                <a16:creationId xmlns:a16="http://schemas.microsoft.com/office/drawing/2014/main" id="{426EB883-483D-4424-A11F-E906B57353BE}"/>
              </a:ext>
            </a:extLst>
          </p:cNvPr>
          <p:cNvSpPr>
            <a:spLocks noGrp="1"/>
          </p:cNvSpPr>
          <p:nvPr/>
        </p:nvSpPr>
        <p:spPr>
          <a:xfrm>
            <a:off x="5524500" y="3124200"/>
            <a:ext cx="5715000" cy="733425"/>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Use it when someone requests a business email or supplies a draft.</a:t>
            </a:r>
          </a:p>
        </p:txBody>
      </p:sp>
      <p:sp>
        <p:nvSpPr>
          <p:cNvPr id="12" name="Rectangle 11">
            <a:extLst>
              <a:ext uri="{FF2B5EF4-FFF2-40B4-BE49-F238E27FC236}">
                <a16:creationId xmlns:a16="http://schemas.microsoft.com/office/drawing/2014/main" id="{CFE76937-1F69-4B98-8E48-CC95DAB29032}"/>
              </a:ext>
            </a:extLst>
          </p:cNvPr>
          <p:cNvSpPr>
            <a:spLocks noGrp="1"/>
          </p:cNvSpPr>
          <p:nvPr/>
        </p:nvSpPr>
        <p:spPr>
          <a:xfrm>
            <a:off x="704850" y="4067175"/>
            <a:ext cx="523875" cy="333375"/>
          </a:xfrm>
          <a:prstGeom prst="rect">
            <a:avLst/>
          </a:prstGeom>
          <a:noFill/>
          <a:ln w="0">
            <a:noFill/>
          </a:ln>
        </p:spPr>
        <p:txBody>
          <a:bodyPr>
            <a:noAutofit/>
          </a:bodyPr>
          <a:lstStyle/>
          <a:p>
            <a:pPr algn="l">
              <a:defRPr sz="1650" b="1">
                <a:solidFill>
                  <a:srgbClr val="B6533B"/>
                </a:solidFill>
                <a:latin typeface="Nimbus Sans"/>
                <a:ea typeface="Nimbus Sans"/>
                <a:cs typeface="Nimbus Sans"/>
              </a:defRPr>
            </a:pPr>
            <a:r>
              <a:rPr sz="1650" b="1">
                <a:solidFill>
                  <a:srgbClr val="B6533B"/>
                </a:solidFill>
                <a:latin typeface="Nimbus Sans"/>
                <a:ea typeface="Nimbus Sans"/>
                <a:cs typeface="Nimbus Sans"/>
              </a:rPr>
              <a:t>03</a:t>
            </a:r>
          </a:p>
        </p:txBody>
      </p:sp>
      <p:sp>
        <p:nvSpPr>
          <p:cNvPr id="13" name="Rectangle 12">
            <a:extLst>
              <a:ext uri="{FF2B5EF4-FFF2-40B4-BE49-F238E27FC236}">
                <a16:creationId xmlns:a16="http://schemas.microsoft.com/office/drawing/2014/main" id="{FD7648CC-25A8-450C-915D-5DA0AE69A350}"/>
              </a:ext>
            </a:extLst>
          </p:cNvPr>
          <p:cNvSpPr>
            <a:spLocks noGrp="1"/>
          </p:cNvSpPr>
          <p:nvPr/>
        </p:nvSpPr>
        <p:spPr>
          <a:xfrm>
            <a:off x="1476375" y="4067175"/>
            <a:ext cx="3762375" cy="428625"/>
          </a:xfrm>
          <a:prstGeom prst="rect">
            <a:avLst/>
          </a:prstGeom>
          <a:noFill/>
          <a:ln w="0">
            <a:noFill/>
          </a:ln>
        </p:spPr>
        <p:txBody>
          <a:bodyPr>
            <a:noAutofit/>
          </a:bodyPr>
          <a:lstStyle/>
          <a:p>
            <a:pPr algn="l">
              <a:defRPr sz="2025" b="1">
                <a:solidFill>
                  <a:srgbClr val="102638"/>
                </a:solidFill>
                <a:latin typeface="Nimbus Sans"/>
                <a:ea typeface="Nimbus Sans"/>
                <a:cs typeface="Nimbus Sans"/>
              </a:defRPr>
            </a:pPr>
            <a:r>
              <a:rPr sz="2025" b="1">
                <a:solidFill>
                  <a:srgbClr val="102638"/>
                </a:solidFill>
                <a:latin typeface="Nimbus Sans"/>
                <a:ea typeface="Nimbus Sans"/>
                <a:cs typeface="Nimbus Sans"/>
              </a:rPr>
              <a:t>Set the output and checks</a:t>
            </a:r>
          </a:p>
        </p:txBody>
      </p:sp>
      <p:sp>
        <p:nvSpPr>
          <p:cNvPr id="14" name="Rectangle 13">
            <a:extLst>
              <a:ext uri="{FF2B5EF4-FFF2-40B4-BE49-F238E27FC236}">
                <a16:creationId xmlns:a16="http://schemas.microsoft.com/office/drawing/2014/main" id="{AF3917FA-3F97-40E5-B21C-1B821BE865DF}"/>
              </a:ext>
            </a:extLst>
          </p:cNvPr>
          <p:cNvSpPr>
            <a:spLocks noGrp="1"/>
          </p:cNvSpPr>
          <p:nvPr/>
        </p:nvSpPr>
        <p:spPr>
          <a:xfrm>
            <a:off x="5524500" y="4067175"/>
            <a:ext cx="5715000" cy="733425"/>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Specify voice, formatting, business judgment and what must be verified.</a:t>
            </a:r>
          </a:p>
        </p:txBody>
      </p:sp>
      <p:sp>
        <p:nvSpPr>
          <p:cNvPr id="15" name="Rectangle 14">
            <a:extLst>
              <a:ext uri="{FF2B5EF4-FFF2-40B4-BE49-F238E27FC236}">
                <a16:creationId xmlns:a16="http://schemas.microsoft.com/office/drawing/2014/main" id="{5D969432-44DC-428C-9E97-91A9AB43E67C}"/>
              </a:ext>
            </a:extLst>
          </p:cNvPr>
          <p:cNvSpPr>
            <a:spLocks noGrp="1"/>
          </p:cNvSpPr>
          <p:nvPr/>
        </p:nvSpPr>
        <p:spPr>
          <a:xfrm>
            <a:off x="704850" y="5010150"/>
            <a:ext cx="523875" cy="333375"/>
          </a:xfrm>
          <a:prstGeom prst="rect">
            <a:avLst/>
          </a:prstGeom>
          <a:noFill/>
          <a:ln w="0">
            <a:noFill/>
          </a:ln>
        </p:spPr>
        <p:txBody>
          <a:bodyPr>
            <a:noAutofit/>
          </a:bodyPr>
          <a:lstStyle/>
          <a:p>
            <a:pPr algn="l">
              <a:defRPr sz="1650" b="1">
                <a:solidFill>
                  <a:srgbClr val="B6533B"/>
                </a:solidFill>
                <a:latin typeface="Nimbus Sans"/>
                <a:ea typeface="Nimbus Sans"/>
                <a:cs typeface="Nimbus Sans"/>
              </a:defRPr>
            </a:pPr>
            <a:r>
              <a:rPr sz="1650" b="1">
                <a:solidFill>
                  <a:srgbClr val="B6533B"/>
                </a:solidFill>
                <a:latin typeface="Nimbus Sans"/>
                <a:ea typeface="Nimbus Sans"/>
                <a:cs typeface="Nimbus Sans"/>
              </a:rPr>
              <a:t>04</a:t>
            </a:r>
          </a:p>
        </p:txBody>
      </p:sp>
      <p:sp>
        <p:nvSpPr>
          <p:cNvPr id="16" name="Rectangle 15">
            <a:extLst>
              <a:ext uri="{FF2B5EF4-FFF2-40B4-BE49-F238E27FC236}">
                <a16:creationId xmlns:a16="http://schemas.microsoft.com/office/drawing/2014/main" id="{6F2C1B91-8363-43D2-9F31-3F07C0B2AB59}"/>
              </a:ext>
            </a:extLst>
          </p:cNvPr>
          <p:cNvSpPr>
            <a:spLocks noGrp="1"/>
          </p:cNvSpPr>
          <p:nvPr/>
        </p:nvSpPr>
        <p:spPr>
          <a:xfrm>
            <a:off x="1476375" y="5010150"/>
            <a:ext cx="3762375" cy="428625"/>
          </a:xfrm>
          <a:prstGeom prst="rect">
            <a:avLst/>
          </a:prstGeom>
          <a:noFill/>
          <a:ln w="0">
            <a:noFill/>
          </a:ln>
        </p:spPr>
        <p:txBody>
          <a:bodyPr>
            <a:noAutofit/>
          </a:bodyPr>
          <a:lstStyle/>
          <a:p>
            <a:pPr algn="l">
              <a:defRPr sz="2025" b="1">
                <a:solidFill>
                  <a:srgbClr val="102638"/>
                </a:solidFill>
                <a:latin typeface="Nimbus Sans"/>
                <a:ea typeface="Nimbus Sans"/>
                <a:cs typeface="Nimbus Sans"/>
              </a:defRPr>
            </a:pPr>
            <a:r>
              <a:rPr sz="2025" b="1">
                <a:solidFill>
                  <a:srgbClr val="102638"/>
                </a:solidFill>
                <a:latin typeface="Nimbus Sans"/>
                <a:ea typeface="Nimbus Sans"/>
                <a:cs typeface="Nimbus Sans"/>
              </a:rPr>
              <a:t>Create with Skill Creator</a:t>
            </a:r>
          </a:p>
        </p:txBody>
      </p:sp>
      <p:sp>
        <p:nvSpPr>
          <p:cNvPr id="17" name="Rectangle 16">
            <a:extLst>
              <a:ext uri="{FF2B5EF4-FFF2-40B4-BE49-F238E27FC236}">
                <a16:creationId xmlns:a16="http://schemas.microsoft.com/office/drawing/2014/main" id="{B9A2D031-AB20-4989-88B7-5D9E85491980}"/>
              </a:ext>
            </a:extLst>
          </p:cNvPr>
          <p:cNvSpPr>
            <a:spLocks noGrp="1"/>
          </p:cNvSpPr>
          <p:nvPr/>
        </p:nvSpPr>
        <p:spPr>
          <a:xfrm>
            <a:off x="5524500" y="5010150"/>
            <a:ext cx="5715000" cy="733425"/>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In a supported ChatGPT surface, type @ and select Skill Creator. Start with instructions only.</a:t>
            </a:r>
          </a:p>
        </p:txBody>
      </p:sp>
    </p:spTree>
    <p:extLst>
      <p:ext uri="{BB962C8B-B14F-4D97-AF65-F5344CB8AC3E}">
        <p14:creationId xmlns:p14="http://schemas.microsoft.com/office/powerpoint/2010/main" val="177317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518F16-8CD5-4A03-A9A4-C664D63CF731}"/>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C8D1D5"/>
                </a:solidFill>
                <a:latin typeface="Nimbus Sans"/>
                <a:ea typeface="Nimbus Sans"/>
                <a:cs typeface="Nimbus Sans"/>
              </a:defRPr>
            </a:pPr>
            <a:r>
              <a:rPr sz="975" b="1">
                <a:solidFill>
                  <a:srgbClr val="C8D1D5"/>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BA5D3B31-3EB5-498E-82B1-6FFAFEEEB529}"/>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r>
              <a:rPr sz="975" b="0">
                <a:solidFill>
                  <a:srgbClr val="C8D1D5"/>
                </a:solidFill>
                <a:latin typeface="Nimbus Sans"/>
                <a:ea typeface="Nimbus Sans"/>
                <a:cs typeface="Nimbus Sans"/>
              </a:rPr>
              <a:t>9</a:t>
            </a:r>
          </a:p>
        </p:txBody>
      </p:sp>
      <p:sp>
        <p:nvSpPr>
          <p:cNvPr id="3" name="Rectangle 2">
            <a:extLst>
              <a:ext uri="{FF2B5EF4-FFF2-40B4-BE49-F238E27FC236}">
                <a16:creationId xmlns:a16="http://schemas.microsoft.com/office/drawing/2014/main" id="{99DC5D24-2CD8-4256-A628-177465C89B54}"/>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Sample Skill: Baton Business Email</a:t>
            </a:r>
          </a:p>
        </p:txBody>
      </p:sp>
      <p:sp>
        <p:nvSpPr>
          <p:cNvPr id="4" name="Rectangle: Rounded Corners 3">
            <a:extLst>
              <a:ext uri="{FF2B5EF4-FFF2-40B4-BE49-F238E27FC236}">
                <a16:creationId xmlns:a16="http://schemas.microsoft.com/office/drawing/2014/main" id="{D0138EC5-8E9E-447E-B8C6-14FA8AA39A56}"/>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01044FEC-5AA5-404C-8EF8-25AC27058019}"/>
              </a:ext>
            </a:extLst>
          </p:cNvPr>
          <p:cNvSpPr>
            <a:spLocks noGrp="1"/>
          </p:cNvSpPr>
          <p:nvPr/>
        </p:nvSpPr>
        <p:spPr>
          <a:xfrm>
            <a:off x="704850" y="1419225"/>
            <a:ext cx="10096500" cy="381000"/>
          </a:xfrm>
          <a:prstGeom prst="rect">
            <a:avLst/>
          </a:prstGeom>
          <a:noFill/>
          <a:ln w="0">
            <a:noFill/>
          </a:ln>
        </p:spPr>
        <p:txBody>
          <a:bodyPr>
            <a:noAutofit/>
          </a:bodyPr>
          <a:lstStyle/>
          <a:p>
            <a:pPr algn="l">
              <a:defRPr sz="1650" b="0">
                <a:solidFill>
                  <a:srgbClr val="DCE4E7"/>
                </a:solidFill>
                <a:latin typeface="Nimbus Sans"/>
                <a:ea typeface="Nimbus Sans"/>
                <a:cs typeface="Nimbus Sans"/>
              </a:defRPr>
            </a:pPr>
            <a:r>
              <a:rPr sz="1650" b="0">
                <a:solidFill>
                  <a:srgbClr val="DCE4E7"/>
                </a:solidFill>
                <a:latin typeface="Nimbus Sans"/>
                <a:ea typeface="Nimbus Sans"/>
                <a:cs typeface="Nimbus Sans"/>
              </a:rPr>
              <a:t>Paste this into Skill Creator</a:t>
            </a:r>
          </a:p>
        </p:txBody>
      </p:sp>
      <p:sp>
        <p:nvSpPr>
          <p:cNvPr id="6" name="Rectangle 5">
            <a:extLst>
              <a:ext uri="{FF2B5EF4-FFF2-40B4-BE49-F238E27FC236}">
                <a16:creationId xmlns:a16="http://schemas.microsoft.com/office/drawing/2014/main" id="{25764AF2-24CD-4F3A-8DDD-7692A1E34469}"/>
              </a:ext>
            </a:extLst>
          </p:cNvPr>
          <p:cNvSpPr>
            <a:spLocks noGrp="1"/>
          </p:cNvSpPr>
          <p:nvPr/>
        </p:nvSpPr>
        <p:spPr>
          <a:xfrm>
            <a:off x="819150" y="2047875"/>
            <a:ext cx="10477500" cy="3781425"/>
          </a:xfrm>
          <a:prstGeom prst="rect">
            <a:avLst/>
          </a:prstGeom>
          <a:noFill/>
          <a:ln w="0">
            <a:noFill/>
          </a:ln>
        </p:spPr>
        <p:txBody>
          <a:bodyPr>
            <a:noAutofit/>
          </a:bodyPr>
          <a:lstStyle/>
          <a:p>
            <a:pPr algn="l">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Create a Skill called Baton Business Email. Use it to draft or revise emails to brokers, investors, tenants, vendors and partners.</a:t>
            </a:r>
          </a:p>
          <a:p>
            <a:endParaRPr sz="1950" b="0">
              <a:solidFill>
                <a:srgbClr val="FFFFFF"/>
              </a:solidFill>
              <a:latin typeface="Nimbus Sans"/>
              <a:ea typeface="Nimbus Sans"/>
              <a:cs typeface="Nimbus Sans"/>
            </a:endParaRPr>
          </a:p>
          <a:p>
            <a:pPr algn="l">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Write concise, personable plain text. Use no hyphens or dashes, bold formatting, or emojis. Avoid hype, generic praise and sales clichés. Include a clear subject and next step.</a:t>
            </a:r>
          </a:p>
          <a:p>
            <a:endParaRPr sz="1950" b="0">
              <a:solidFill>
                <a:srgbClr val="FFFFFF"/>
              </a:solidFill>
              <a:latin typeface="Nimbus Sans"/>
              <a:ea typeface="Nimbus Sans"/>
              <a:cs typeface="Nimbus Sans"/>
            </a:endParaRPr>
          </a:p>
          <a:p>
            <a:pPr algn="l">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Think like a real estate operator and investor. Consider cash flow, risk, timing, due diligence, negotiating position and long term relationships when relevant. Keep private analysis out of the email.</a:t>
            </a:r>
          </a:p>
          <a:p>
            <a:endParaRPr sz="1950" b="0">
              <a:solidFill>
                <a:srgbClr val="FFFFFF"/>
              </a:solidFill>
              <a:latin typeface="Nimbus Sans"/>
              <a:ea typeface="Nimbus Sans"/>
              <a:cs typeface="Nimbus Sans"/>
            </a:endParaRPr>
          </a:p>
          <a:p>
            <a:pPr algn="l">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Preserve supplied facts and terms. Never invent returns, deadlines or commitments. Flag risky or unsupported claims separately. Ask only material questions. Check the draft against these rules. Draft only, never send.</a:t>
            </a:r>
          </a:p>
        </p:txBody>
      </p:sp>
    </p:spTree>
    <p:extLst>
      <p:ext uri="{BB962C8B-B14F-4D97-AF65-F5344CB8AC3E}">
        <p14:creationId xmlns:p14="http://schemas.microsoft.com/office/powerpoint/2010/main" val="320347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25F6764-C106-43F2-8F48-768E96E00DD5}"/>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89B9F9FA-3DE0-49FC-8DEF-83E9E5C72B3A}"/>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10</a:t>
            </a:r>
          </a:p>
        </p:txBody>
      </p:sp>
      <p:sp>
        <p:nvSpPr>
          <p:cNvPr id="3" name="Rectangle 2">
            <a:extLst>
              <a:ext uri="{FF2B5EF4-FFF2-40B4-BE49-F238E27FC236}">
                <a16:creationId xmlns:a16="http://schemas.microsoft.com/office/drawing/2014/main" id="{EA429035-B968-49C9-AAD3-60571642BC8D}"/>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Testing, sharing and exporting the email Skill</a:t>
            </a:r>
          </a:p>
        </p:txBody>
      </p:sp>
      <p:sp>
        <p:nvSpPr>
          <p:cNvPr id="4" name="Rectangle: Rounded Corners 3">
            <a:extLst>
              <a:ext uri="{FF2B5EF4-FFF2-40B4-BE49-F238E27FC236}">
                <a16:creationId xmlns:a16="http://schemas.microsoft.com/office/drawing/2014/main" id="{46AF11C9-6CA4-4FEE-B3F7-0519B1A3C8CB}"/>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94EF9A93-8614-41C5-932C-65A485807426}"/>
              </a:ext>
            </a:extLst>
          </p:cNvPr>
          <p:cNvSpPr>
            <a:spLocks noGrp="1"/>
          </p:cNvSpPr>
          <p:nvPr/>
        </p:nvSpPr>
        <p:spPr>
          <a:xfrm>
            <a:off x="714375" y="1943100"/>
            <a:ext cx="3095625" cy="323850"/>
          </a:xfrm>
          <a:prstGeom prst="rect">
            <a:avLst/>
          </a:prstGeom>
          <a:noFill/>
          <a:ln w="0">
            <a:noFill/>
          </a:ln>
        </p:spPr>
        <p:txBody>
          <a:bodyPr>
            <a:noAutofit/>
          </a:bodyPr>
          <a:lstStyle/>
          <a:p>
            <a:pPr algn="l">
              <a:defRPr sz="1350" b="1">
                <a:solidFill>
                  <a:srgbClr val="B6533B"/>
                </a:solidFill>
                <a:latin typeface="Nimbus Sans"/>
                <a:ea typeface="Nimbus Sans"/>
                <a:cs typeface="Nimbus Sans"/>
              </a:defRPr>
            </a:pPr>
            <a:r>
              <a:rPr sz="1350" b="1">
                <a:solidFill>
                  <a:srgbClr val="B6533B"/>
                </a:solidFill>
                <a:latin typeface="Nimbus Sans"/>
                <a:ea typeface="Nimbus Sans"/>
                <a:cs typeface="Nimbus Sans"/>
              </a:rPr>
              <a:t>TEST IT</a:t>
            </a:r>
          </a:p>
        </p:txBody>
      </p:sp>
      <p:sp>
        <p:nvSpPr>
          <p:cNvPr id="6" name="Rectangle 5">
            <a:extLst>
              <a:ext uri="{FF2B5EF4-FFF2-40B4-BE49-F238E27FC236}">
                <a16:creationId xmlns:a16="http://schemas.microsoft.com/office/drawing/2014/main" id="{DFEF7D62-DF3D-4091-A7A6-057362B1AD79}"/>
              </a:ext>
            </a:extLst>
          </p:cNvPr>
          <p:cNvSpPr>
            <a:spLocks noGrp="1"/>
          </p:cNvSpPr>
          <p:nvPr/>
        </p:nvSpPr>
        <p:spPr>
          <a:xfrm>
            <a:off x="714375" y="2524125"/>
            <a:ext cx="3048000" cy="2143125"/>
          </a:xfrm>
          <a:prstGeom prst="rect">
            <a:avLst/>
          </a:prstGeom>
          <a:noFill/>
          <a:ln w="0">
            <a:noFill/>
          </a:ln>
        </p:spPr>
        <p:txBody>
          <a:bodyPr>
            <a:noAutofit/>
          </a:bodyPr>
          <a:lstStyle/>
          <a:p>
            <a:pPr algn="l">
              <a:defRPr sz="2025" b="0">
                <a:solidFill>
                  <a:srgbClr val="102638"/>
                </a:solidFill>
                <a:latin typeface="Nimbus Sans"/>
                <a:ea typeface="Nimbus Sans"/>
                <a:cs typeface="Nimbus Sans"/>
              </a:defRPr>
            </a:pPr>
            <a:r>
              <a:rPr sz="2025" b="0">
                <a:solidFill>
                  <a:srgbClr val="102638"/>
                </a:solidFill>
                <a:latin typeface="Nimbus Sans"/>
                <a:ea typeface="Nimbus Sans"/>
                <a:cs typeface="Nimbus Sans"/>
              </a:rPr>
              <a:t>Try a normal broker email, an incomplete request and a draft with exaggerated returns. Check tone, facts and formatting.</a:t>
            </a:r>
          </a:p>
        </p:txBody>
      </p:sp>
      <p:sp>
        <p:nvSpPr>
          <p:cNvPr id="7" name="Rectangle 6">
            <a:extLst>
              <a:ext uri="{FF2B5EF4-FFF2-40B4-BE49-F238E27FC236}">
                <a16:creationId xmlns:a16="http://schemas.microsoft.com/office/drawing/2014/main" id="{B52C85B6-DECD-4412-84B7-637F556944A8}"/>
              </a:ext>
            </a:extLst>
          </p:cNvPr>
          <p:cNvSpPr>
            <a:spLocks noGrp="1"/>
          </p:cNvSpPr>
          <p:nvPr/>
        </p:nvSpPr>
        <p:spPr>
          <a:xfrm>
            <a:off x="4391025" y="1943100"/>
            <a:ext cx="3095625" cy="323850"/>
          </a:xfrm>
          <a:prstGeom prst="rect">
            <a:avLst/>
          </a:prstGeom>
          <a:noFill/>
          <a:ln w="0">
            <a:noFill/>
          </a:ln>
        </p:spPr>
        <p:txBody>
          <a:bodyPr>
            <a:noAutofit/>
          </a:bodyPr>
          <a:lstStyle/>
          <a:p>
            <a:pPr algn="l">
              <a:defRPr sz="1350" b="1">
                <a:solidFill>
                  <a:srgbClr val="B6533B"/>
                </a:solidFill>
                <a:latin typeface="Nimbus Sans"/>
                <a:ea typeface="Nimbus Sans"/>
                <a:cs typeface="Nimbus Sans"/>
              </a:defRPr>
            </a:pPr>
            <a:r>
              <a:rPr sz="1350" b="1">
                <a:solidFill>
                  <a:srgbClr val="B6533B"/>
                </a:solidFill>
                <a:latin typeface="Nimbus Sans"/>
                <a:ea typeface="Nimbus Sans"/>
                <a:cs typeface="Nimbus Sans"/>
              </a:rPr>
              <a:t>SHARE IT</a:t>
            </a:r>
          </a:p>
        </p:txBody>
      </p:sp>
      <p:sp>
        <p:nvSpPr>
          <p:cNvPr id="8" name="Rectangle 7">
            <a:extLst>
              <a:ext uri="{FF2B5EF4-FFF2-40B4-BE49-F238E27FC236}">
                <a16:creationId xmlns:a16="http://schemas.microsoft.com/office/drawing/2014/main" id="{3CDE7B78-78EE-443A-9FB8-96B2FC0329BD}"/>
              </a:ext>
            </a:extLst>
          </p:cNvPr>
          <p:cNvSpPr>
            <a:spLocks noGrp="1"/>
          </p:cNvSpPr>
          <p:nvPr/>
        </p:nvSpPr>
        <p:spPr>
          <a:xfrm>
            <a:off x="4391025" y="2524125"/>
            <a:ext cx="3048000" cy="2143125"/>
          </a:xfrm>
          <a:prstGeom prst="rect">
            <a:avLst/>
          </a:prstGeom>
          <a:noFill/>
          <a:ln w="0">
            <a:noFill/>
          </a:ln>
        </p:spPr>
        <p:txBody>
          <a:bodyPr>
            <a:noAutofit/>
          </a:bodyPr>
          <a:lstStyle/>
          <a:p>
            <a:pPr algn="l">
              <a:defRPr sz="2025" b="0">
                <a:solidFill>
                  <a:srgbClr val="102638"/>
                </a:solidFill>
                <a:latin typeface="Nimbus Sans"/>
                <a:ea typeface="Nimbus Sans"/>
                <a:cs typeface="Nimbus Sans"/>
              </a:defRPr>
            </a:pPr>
            <a:r>
              <a:rPr sz="2025" b="0">
                <a:solidFill>
                  <a:srgbClr val="102638"/>
                </a:solidFill>
                <a:latin typeface="Nimbus Sans"/>
                <a:ea typeface="Nimbus Sans"/>
                <a:cs typeface="Nimbus Sans"/>
              </a:rPr>
              <a:t>Use supported workspace sharing or package it as a plugin for installation. Confirm Baton permits that route.</a:t>
            </a:r>
          </a:p>
        </p:txBody>
      </p:sp>
      <p:sp>
        <p:nvSpPr>
          <p:cNvPr id="9" name="Rectangle 8">
            <a:extLst>
              <a:ext uri="{FF2B5EF4-FFF2-40B4-BE49-F238E27FC236}">
                <a16:creationId xmlns:a16="http://schemas.microsoft.com/office/drawing/2014/main" id="{E6EAD920-0BB9-4760-9407-425B80A49B60}"/>
              </a:ext>
            </a:extLst>
          </p:cNvPr>
          <p:cNvSpPr>
            <a:spLocks noGrp="1"/>
          </p:cNvSpPr>
          <p:nvPr/>
        </p:nvSpPr>
        <p:spPr>
          <a:xfrm>
            <a:off x="8067675" y="1943100"/>
            <a:ext cx="3095625" cy="323850"/>
          </a:xfrm>
          <a:prstGeom prst="rect">
            <a:avLst/>
          </a:prstGeom>
          <a:noFill/>
          <a:ln w="0">
            <a:noFill/>
          </a:ln>
        </p:spPr>
        <p:txBody>
          <a:bodyPr>
            <a:noAutofit/>
          </a:bodyPr>
          <a:lstStyle/>
          <a:p>
            <a:pPr algn="l">
              <a:defRPr sz="1350" b="1">
                <a:solidFill>
                  <a:srgbClr val="B6533B"/>
                </a:solidFill>
                <a:latin typeface="Nimbus Sans"/>
                <a:ea typeface="Nimbus Sans"/>
                <a:cs typeface="Nimbus Sans"/>
              </a:defRPr>
            </a:pPr>
            <a:r>
              <a:rPr sz="1350" b="1">
                <a:solidFill>
                  <a:srgbClr val="B6533B"/>
                </a:solidFill>
                <a:latin typeface="Nimbus Sans"/>
                <a:ea typeface="Nimbus Sans"/>
                <a:cs typeface="Nimbus Sans"/>
              </a:rPr>
              <a:t>EXPORT IT</a:t>
            </a:r>
          </a:p>
        </p:txBody>
      </p:sp>
      <p:sp>
        <p:nvSpPr>
          <p:cNvPr id="10" name="Rectangle 9">
            <a:extLst>
              <a:ext uri="{FF2B5EF4-FFF2-40B4-BE49-F238E27FC236}">
                <a16:creationId xmlns:a16="http://schemas.microsoft.com/office/drawing/2014/main" id="{65069A11-CF28-412D-966C-E56736AA7E8C}"/>
              </a:ext>
            </a:extLst>
          </p:cNvPr>
          <p:cNvSpPr>
            <a:spLocks noGrp="1"/>
          </p:cNvSpPr>
          <p:nvPr/>
        </p:nvSpPr>
        <p:spPr>
          <a:xfrm>
            <a:off x="8067675" y="2524125"/>
            <a:ext cx="3048000" cy="2143125"/>
          </a:xfrm>
          <a:prstGeom prst="rect">
            <a:avLst/>
          </a:prstGeom>
          <a:noFill/>
          <a:ln w="0">
            <a:noFill/>
          </a:ln>
        </p:spPr>
        <p:txBody>
          <a:bodyPr>
            <a:noAutofit/>
          </a:bodyPr>
          <a:lstStyle/>
          <a:p>
            <a:pPr algn="l">
              <a:defRPr sz="2025" b="0">
                <a:solidFill>
                  <a:srgbClr val="102638"/>
                </a:solidFill>
                <a:latin typeface="Nimbus Sans"/>
                <a:ea typeface="Nimbus Sans"/>
                <a:cs typeface="Nimbus Sans"/>
              </a:defRPr>
            </a:pPr>
            <a:r>
              <a:rPr sz="2025" b="0">
                <a:solidFill>
                  <a:srgbClr val="102638"/>
                </a:solidFill>
                <a:latin typeface="Nimbus Sans"/>
                <a:ea typeface="Nimbus Sans"/>
                <a:cs typeface="Nimbus Sans"/>
              </a:rPr>
              <a:t>For a portable filesystem copy, request the complete folder with SKILL.md and all examples or references. Keep them together.</a:t>
            </a:r>
          </a:p>
        </p:txBody>
      </p:sp>
      <p:sp>
        <p:nvSpPr>
          <p:cNvPr id="11" name="Rectangle 10">
            <a:extLst>
              <a:ext uri="{FF2B5EF4-FFF2-40B4-BE49-F238E27FC236}">
                <a16:creationId xmlns:a16="http://schemas.microsoft.com/office/drawing/2014/main" id="{0C81899C-7DA9-4A47-B330-6E14F5CB1E69}"/>
              </a:ext>
            </a:extLst>
          </p:cNvPr>
          <p:cNvSpPr>
            <a:spLocks noGrp="1"/>
          </p:cNvSpPr>
          <p:nvPr/>
        </p:nvSpPr>
        <p:spPr>
          <a:xfrm>
            <a:off x="714375" y="5334000"/>
            <a:ext cx="10477500" cy="438150"/>
          </a:xfrm>
          <a:prstGeom prst="rect">
            <a:avLst/>
          </a:prstGeom>
          <a:noFill/>
          <a:ln w="0">
            <a:noFill/>
          </a:ln>
        </p:spPr>
        <p:txBody>
          <a:bodyPr>
            <a:noAutofit/>
          </a:bodyPr>
          <a:lstStyle/>
          <a:p>
            <a:pPr algn="l">
              <a:defRPr sz="2175" b="1">
                <a:solidFill>
                  <a:srgbClr val="102638"/>
                </a:solidFill>
                <a:latin typeface="Nimbus Sans"/>
                <a:ea typeface="Nimbus Sans"/>
                <a:cs typeface="Nimbus Sans"/>
              </a:defRPr>
            </a:pPr>
            <a:r>
              <a:rPr sz="2175" b="1">
                <a:solidFill>
                  <a:srgbClr val="102638"/>
                </a:solidFill>
                <a:latin typeface="Nimbus Sans"/>
                <a:ea typeface="Nimbus Sans"/>
                <a:cs typeface="Nimbus Sans"/>
              </a:rPr>
              <a:t>Assign an owner, version the Skill and retest after changes.</a:t>
            </a:r>
          </a:p>
        </p:txBody>
      </p:sp>
      <p:sp>
        <p:nvSpPr>
          <p:cNvPr id="12" name="Rectangle 11">
            <a:extLst>
              <a:ext uri="{FF2B5EF4-FFF2-40B4-BE49-F238E27FC236}">
                <a16:creationId xmlns:a16="http://schemas.microsoft.com/office/drawing/2014/main" id="{C9F811EF-96E0-46F2-8754-178F2C2D2634}"/>
              </a:ext>
            </a:extLst>
          </p:cNvPr>
          <p:cNvSpPr>
            <a:spLocks noGrp="1"/>
          </p:cNvSpPr>
          <p:nvPr/>
        </p:nvSpPr>
        <p:spPr>
          <a:xfrm>
            <a:off x="714375" y="5895975"/>
            <a:ext cx="10477500" cy="352425"/>
          </a:xfrm>
          <a:prstGeom prst="rect">
            <a:avLst/>
          </a:prstGeom>
          <a:noFill/>
          <a:ln w="0">
            <a:noFill/>
          </a:ln>
        </p:spPr>
        <p:txBody>
          <a:bodyPr>
            <a:noAutofit/>
          </a:bodyPr>
          <a:lstStyle/>
          <a:p>
            <a:pPr algn="l">
              <a:defRPr sz="1650" b="0">
                <a:solidFill>
                  <a:srgbClr val="5D6872"/>
                </a:solidFill>
                <a:latin typeface="Nimbus Sans"/>
                <a:ea typeface="Nimbus Sans"/>
                <a:cs typeface="Nimbus Sans"/>
              </a:defRPr>
            </a:pPr>
            <a:r>
              <a:rPr sz="1650" b="0">
                <a:solidFill>
                  <a:srgbClr val="5D6872"/>
                </a:solidFill>
                <a:latin typeface="Nimbus Sans"/>
                <a:ea typeface="Nimbus Sans"/>
                <a:cs typeface="Nimbus Sans"/>
              </a:rPr>
              <a:t>Sharing a Skill does not grant access to someone else's email or business systems.</a:t>
            </a:r>
          </a:p>
        </p:txBody>
      </p:sp>
    </p:spTree>
    <p:extLst>
      <p:ext uri="{BB962C8B-B14F-4D97-AF65-F5344CB8AC3E}">
        <p14:creationId xmlns:p14="http://schemas.microsoft.com/office/powerpoint/2010/main" val="47170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EE22B10-86B8-4D59-A68F-08563C8B017B}"/>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C8D1D5"/>
                </a:solidFill>
                <a:latin typeface="Nimbus Sans"/>
                <a:ea typeface="Nimbus Sans"/>
                <a:cs typeface="Nimbus Sans"/>
              </a:defRPr>
            </a:pPr>
            <a:r>
              <a:rPr sz="975" b="1">
                <a:solidFill>
                  <a:srgbClr val="C8D1D5"/>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E62829E8-F13A-4A8F-8213-18357798FDE1}"/>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r>
              <a:rPr sz="975" b="0">
                <a:solidFill>
                  <a:srgbClr val="C8D1D5"/>
                </a:solidFill>
                <a:latin typeface="Nimbus Sans"/>
                <a:ea typeface="Nimbus Sans"/>
                <a:cs typeface="Nimbus Sans"/>
              </a:rPr>
              <a:t>11</a:t>
            </a:r>
          </a:p>
        </p:txBody>
      </p:sp>
      <p:sp>
        <p:nvSpPr>
          <p:cNvPr id="3" name="Rectangle 2">
            <a:extLst>
              <a:ext uri="{FF2B5EF4-FFF2-40B4-BE49-F238E27FC236}">
                <a16:creationId xmlns:a16="http://schemas.microsoft.com/office/drawing/2014/main" id="{1F5BD155-27CD-4DA2-9DDF-7E51128AB9FA}"/>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Codex, agents and current data</a:t>
            </a:r>
          </a:p>
        </p:txBody>
      </p:sp>
      <p:sp>
        <p:nvSpPr>
          <p:cNvPr id="4" name="Rectangle: Rounded Corners 3">
            <a:extLst>
              <a:ext uri="{FF2B5EF4-FFF2-40B4-BE49-F238E27FC236}">
                <a16:creationId xmlns:a16="http://schemas.microsoft.com/office/drawing/2014/main" id="{507C5678-5693-4543-8369-F51A658F3051}"/>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C4CD2042-A7CD-43E9-B070-18CC468D48CB}"/>
              </a:ext>
            </a:extLst>
          </p:cNvPr>
          <p:cNvSpPr>
            <a:spLocks noGrp="1"/>
          </p:cNvSpPr>
          <p:nvPr/>
        </p:nvSpPr>
        <p:spPr>
          <a:xfrm>
            <a:off x="704850" y="1714500"/>
            <a:ext cx="4953000" cy="409575"/>
          </a:xfrm>
          <a:prstGeom prst="rect">
            <a:avLst/>
          </a:prstGeom>
          <a:noFill/>
          <a:ln w="0">
            <a:noFill/>
          </a:ln>
        </p:spPr>
        <p:txBody>
          <a:bodyPr>
            <a:noAutofit/>
          </a:bodyPr>
          <a:lstStyle/>
          <a:p>
            <a:pPr algn="l">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An agent carries out a task</a:t>
            </a:r>
          </a:p>
        </p:txBody>
      </p:sp>
      <p:sp>
        <p:nvSpPr>
          <p:cNvPr id="6" name="Rectangle 5">
            <a:extLst>
              <a:ext uri="{FF2B5EF4-FFF2-40B4-BE49-F238E27FC236}">
                <a16:creationId xmlns:a16="http://schemas.microsoft.com/office/drawing/2014/main" id="{870A44B4-977D-4BC1-9170-E3B5C71DFB8D}"/>
              </a:ext>
            </a:extLst>
          </p:cNvPr>
          <p:cNvSpPr>
            <a:spLocks noGrp="1"/>
          </p:cNvSpPr>
          <p:nvPr/>
        </p:nvSpPr>
        <p:spPr>
          <a:xfrm>
            <a:off x="704850" y="2295525"/>
            <a:ext cx="4857750" cy="1181100"/>
          </a:xfrm>
          <a:prstGeom prst="rect">
            <a:avLst/>
          </a:prstGeom>
          <a:noFill/>
          <a:ln w="0">
            <a:noFill/>
          </a:ln>
        </p:spPr>
        <p:txBody>
          <a:bodyPr>
            <a:noAutofit/>
          </a:bodyPr>
          <a:lstStyle/>
          <a:p>
            <a:pPr algn="l">
              <a:defRPr sz="2025" b="0">
                <a:solidFill>
                  <a:srgbClr val="DCE4E7"/>
                </a:solidFill>
                <a:latin typeface="Nimbus Sans"/>
                <a:ea typeface="Nimbus Sans"/>
                <a:cs typeface="Nimbus Sans"/>
              </a:defRPr>
            </a:pPr>
            <a:r>
              <a:rPr sz="2025" b="0">
                <a:solidFill>
                  <a:srgbClr val="DCE4E7"/>
                </a:solidFill>
                <a:latin typeface="Nimbus Sans"/>
                <a:ea typeface="Nimbus Sans"/>
                <a:cs typeface="Nimbus Sans"/>
              </a:rPr>
              <a:t>It uses available tools to gather information, compare results and prepare a deliverable across multiple steps.</a:t>
            </a:r>
          </a:p>
        </p:txBody>
      </p:sp>
      <p:sp>
        <p:nvSpPr>
          <p:cNvPr id="7" name="Rectangle 6">
            <a:extLst>
              <a:ext uri="{FF2B5EF4-FFF2-40B4-BE49-F238E27FC236}">
                <a16:creationId xmlns:a16="http://schemas.microsoft.com/office/drawing/2014/main" id="{E1989217-A118-43C5-ABF2-E86E15C86FCF}"/>
              </a:ext>
            </a:extLst>
          </p:cNvPr>
          <p:cNvSpPr>
            <a:spLocks noGrp="1"/>
          </p:cNvSpPr>
          <p:nvPr/>
        </p:nvSpPr>
        <p:spPr>
          <a:xfrm>
            <a:off x="704850" y="3810000"/>
            <a:ext cx="4953000" cy="409575"/>
          </a:xfrm>
          <a:prstGeom prst="rect">
            <a:avLst/>
          </a:prstGeom>
          <a:noFill/>
          <a:ln w="0">
            <a:noFill/>
          </a:ln>
        </p:spPr>
        <p:txBody>
          <a:bodyPr>
            <a:noAutofit/>
          </a:bodyPr>
          <a:lstStyle/>
          <a:p>
            <a:pPr algn="l">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Where Codex fits</a:t>
            </a:r>
          </a:p>
        </p:txBody>
      </p:sp>
      <p:sp>
        <p:nvSpPr>
          <p:cNvPr id="8" name="Rectangle 7">
            <a:extLst>
              <a:ext uri="{FF2B5EF4-FFF2-40B4-BE49-F238E27FC236}">
                <a16:creationId xmlns:a16="http://schemas.microsoft.com/office/drawing/2014/main" id="{BA26AA5B-B906-49FA-8F13-5F3F4CE10770}"/>
              </a:ext>
            </a:extLst>
          </p:cNvPr>
          <p:cNvSpPr>
            <a:spLocks noGrp="1"/>
          </p:cNvSpPr>
          <p:nvPr/>
        </p:nvSpPr>
        <p:spPr>
          <a:xfrm>
            <a:off x="704850" y="4371975"/>
            <a:ext cx="4857750" cy="1257300"/>
          </a:xfrm>
          <a:prstGeom prst="rect">
            <a:avLst/>
          </a:prstGeom>
          <a:noFill/>
          <a:ln w="0">
            <a:noFill/>
          </a:ln>
        </p:spPr>
        <p:txBody>
          <a:bodyPr>
            <a:noAutofit/>
          </a:bodyPr>
          <a:lstStyle/>
          <a:p>
            <a:pPr algn="l">
              <a:defRPr sz="1875" b="0">
                <a:solidFill>
                  <a:srgbClr val="DCE4E7"/>
                </a:solidFill>
                <a:latin typeface="Nimbus Sans"/>
                <a:ea typeface="Nimbus Sans"/>
                <a:cs typeface="Nimbus Sans"/>
              </a:defRPr>
            </a:pPr>
            <a:r>
              <a:rPr sz="1875" b="0">
                <a:solidFill>
                  <a:srgbClr val="DCE4E7"/>
                </a:solidFill>
                <a:latin typeface="Nimbus Sans"/>
                <a:ea typeface="Nimbus Sans"/>
                <a:cs typeface="Nimbus Sans"/>
              </a:rPr>
              <a:t>OpenAI's agent for work with code and tools. A Baton example: gather property data, build a comparison and draft follow up questions.</a:t>
            </a:r>
          </a:p>
        </p:txBody>
      </p:sp>
      <p:sp>
        <p:nvSpPr>
          <p:cNvPr id="9" name="Rectangle 8">
            <a:extLst>
              <a:ext uri="{FF2B5EF4-FFF2-40B4-BE49-F238E27FC236}">
                <a16:creationId xmlns:a16="http://schemas.microsoft.com/office/drawing/2014/main" id="{78E2866C-462F-4667-8D59-00DAA57D73FE}"/>
              </a:ext>
            </a:extLst>
          </p:cNvPr>
          <p:cNvSpPr>
            <a:spLocks noGrp="1"/>
          </p:cNvSpPr>
          <p:nvPr/>
        </p:nvSpPr>
        <p:spPr>
          <a:xfrm>
            <a:off x="6438900" y="1714500"/>
            <a:ext cx="4857750" cy="409575"/>
          </a:xfrm>
          <a:prstGeom prst="rect">
            <a:avLst/>
          </a:prstGeom>
          <a:noFill/>
          <a:ln w="0">
            <a:noFill/>
          </a:ln>
        </p:spPr>
        <p:txBody>
          <a:bodyPr>
            <a:noAutofit/>
          </a:bodyPr>
          <a:lstStyle/>
          <a:p>
            <a:pPr algn="l">
              <a:defRPr sz="2025" b="1">
                <a:solidFill>
                  <a:srgbClr val="B6533B"/>
                </a:solidFill>
                <a:latin typeface="Nimbus Sans"/>
                <a:ea typeface="Nimbus Sans"/>
                <a:cs typeface="Nimbus Sans"/>
              </a:defRPr>
            </a:pPr>
            <a:r>
              <a:rPr sz="2025" b="1">
                <a:solidFill>
                  <a:srgbClr val="B6533B"/>
                </a:solidFill>
                <a:latin typeface="Nimbus Sans"/>
                <a:ea typeface="Nimbus Sans"/>
                <a:cs typeface="Nimbus Sans"/>
              </a:rPr>
              <a:t>A request for fresh evidence</a:t>
            </a:r>
          </a:p>
        </p:txBody>
      </p:sp>
      <p:sp>
        <p:nvSpPr>
          <p:cNvPr id="10" name="Rectangle 9">
            <a:extLst>
              <a:ext uri="{FF2B5EF4-FFF2-40B4-BE49-F238E27FC236}">
                <a16:creationId xmlns:a16="http://schemas.microsoft.com/office/drawing/2014/main" id="{67839E50-D5C1-4BD7-8ED4-E701B2B9F2CE}"/>
              </a:ext>
            </a:extLst>
          </p:cNvPr>
          <p:cNvSpPr>
            <a:spLocks noGrp="1"/>
          </p:cNvSpPr>
          <p:nvPr/>
        </p:nvSpPr>
        <p:spPr>
          <a:xfrm>
            <a:off x="6438900" y="2295525"/>
            <a:ext cx="4810125" cy="3095625"/>
          </a:xfrm>
          <a:prstGeom prst="rect">
            <a:avLst/>
          </a:prstGeom>
          <a:noFill/>
          <a:ln w="0">
            <a:noFill/>
          </a:ln>
        </p:spPr>
        <p:txBody>
          <a:bodyPr>
            <a:noAutofit/>
          </a:bodyPr>
          <a:lstStyle/>
          <a:p>
            <a:pPr algn="l">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Find current public asking rents for comparable commercial spaces in Ada. Open the sources, record their dates and links, and compare size, lease terms and rent units.</a:t>
            </a:r>
          </a:p>
          <a:p>
            <a:endParaRPr sz="1950" b="0">
              <a:solidFill>
                <a:srgbClr val="FFFFFF"/>
              </a:solidFill>
              <a:latin typeface="Nimbus Sans"/>
              <a:ea typeface="Nimbus Sans"/>
              <a:cs typeface="Nimbus Sans"/>
            </a:endParaRPr>
          </a:p>
          <a:p>
            <a:pPr algn="l">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Separate asking rents from signed lease rates. Flag missing or stale data. Prepare a comparison and questions for my review.</a:t>
            </a:r>
          </a:p>
        </p:txBody>
      </p:sp>
      <p:sp>
        <p:nvSpPr>
          <p:cNvPr id="11" name="Rectangle 10">
            <a:extLst>
              <a:ext uri="{FF2B5EF4-FFF2-40B4-BE49-F238E27FC236}">
                <a16:creationId xmlns:a16="http://schemas.microsoft.com/office/drawing/2014/main" id="{32B27BA7-1885-421E-A433-0E96441A0E90}"/>
              </a:ext>
            </a:extLst>
          </p:cNvPr>
          <p:cNvSpPr>
            <a:spLocks noGrp="1"/>
          </p:cNvSpPr>
          <p:nvPr/>
        </p:nvSpPr>
        <p:spPr>
          <a:xfrm>
            <a:off x="704850" y="5810250"/>
            <a:ext cx="10572750" cy="552450"/>
          </a:xfrm>
          <a:prstGeom prst="rect">
            <a:avLst/>
          </a:prstGeom>
          <a:noFill/>
          <a:ln w="0">
            <a:noFill/>
          </a:ln>
        </p:spPr>
        <p:txBody>
          <a:bodyPr>
            <a:noAutofit/>
          </a:bodyPr>
          <a:lstStyle/>
          <a:p>
            <a:pPr algn="l">
              <a:defRPr sz="1725" b="1">
                <a:solidFill>
                  <a:srgbClr val="FFFFFF"/>
                </a:solidFill>
                <a:latin typeface="Nimbus Sans"/>
                <a:ea typeface="Nimbus Sans"/>
                <a:cs typeface="Nimbus Sans"/>
              </a:defRPr>
            </a:pPr>
            <a:r>
              <a:rPr sz="1725" b="1">
                <a:solidFill>
                  <a:srgbClr val="FFFFFF"/>
                </a:solidFill>
                <a:latin typeface="Nimbus Sans"/>
                <a:ea typeface="Nimbus Sans"/>
                <a:cs typeface="Nimbus Sans"/>
              </a:rPr>
              <a:t>A normal reply may use older knowledge. ChatGPT can also search the web.</a:t>
            </a:r>
          </a:p>
          <a:p>
            <a:pPr algn="l">
              <a:defRPr sz="1725" b="1">
                <a:solidFill>
                  <a:srgbClr val="FFFFFF"/>
                </a:solidFill>
                <a:latin typeface="Nimbus Sans"/>
                <a:ea typeface="Nimbus Sans"/>
                <a:cs typeface="Nimbus Sans"/>
              </a:defRPr>
            </a:pPr>
            <a:r>
              <a:rPr sz="1725" b="1">
                <a:solidFill>
                  <a:srgbClr val="FFFFFF"/>
                </a:solidFill>
                <a:latin typeface="Nimbus Sans"/>
                <a:ea typeface="Nimbus Sans"/>
                <a:cs typeface="Nimbus Sans"/>
              </a:rPr>
              <a:t>An agent is not automatically current: require retrieved sources and check their dates.</a:t>
            </a:r>
          </a:p>
        </p:txBody>
      </p:sp>
    </p:spTree>
    <p:extLst>
      <p:ext uri="{BB962C8B-B14F-4D97-AF65-F5344CB8AC3E}">
        <p14:creationId xmlns:p14="http://schemas.microsoft.com/office/powerpoint/2010/main" val="1305136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37ECB39-8861-4BA7-928B-298ABF308BE0}"/>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19F4F99F-6E39-4818-A33B-B0AEDF9CC722}"/>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12</a:t>
            </a:r>
          </a:p>
        </p:txBody>
      </p:sp>
      <p:sp>
        <p:nvSpPr>
          <p:cNvPr id="3" name="Rectangle 2">
            <a:extLst>
              <a:ext uri="{FF2B5EF4-FFF2-40B4-BE49-F238E27FC236}">
                <a16:creationId xmlns:a16="http://schemas.microsoft.com/office/drawing/2014/main" id="{066487E5-8E92-419B-9581-F77CD20789DC}"/>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Accuracy: confidence is not evidence</a:t>
            </a:r>
          </a:p>
        </p:txBody>
      </p:sp>
      <p:sp>
        <p:nvSpPr>
          <p:cNvPr id="4" name="Rectangle: Rounded Corners 3">
            <a:extLst>
              <a:ext uri="{FF2B5EF4-FFF2-40B4-BE49-F238E27FC236}">
                <a16:creationId xmlns:a16="http://schemas.microsoft.com/office/drawing/2014/main" id="{380D9D12-31FC-418E-AB13-5A6120D08D46}"/>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314DF7A1-BED1-4AF6-82CC-909F7E86E29E}"/>
              </a:ext>
            </a:extLst>
          </p:cNvPr>
          <p:cNvSpPr>
            <a:spLocks noGrp="1"/>
          </p:cNvSpPr>
          <p:nvPr/>
        </p:nvSpPr>
        <p:spPr>
          <a:xfrm>
            <a:off x="704850" y="1438275"/>
            <a:ext cx="10477500" cy="504825"/>
          </a:xfrm>
          <a:prstGeom prst="rect">
            <a:avLst/>
          </a:prstGeom>
          <a:noFill/>
          <a:ln w="0">
            <a:noFill/>
          </a:ln>
        </p:spPr>
        <p:txBody>
          <a:bodyPr>
            <a:noAutofit/>
          </a:bodyPr>
          <a:lstStyle/>
          <a:p>
            <a:pPr algn="l">
              <a:defRPr sz="2100" b="0">
                <a:solidFill>
                  <a:srgbClr val="5D6872"/>
                </a:solidFill>
                <a:latin typeface="Nimbus Sans"/>
                <a:ea typeface="Nimbus Sans"/>
                <a:cs typeface="Nimbus Sans"/>
              </a:defRPr>
            </a:pPr>
            <a:r>
              <a:rPr sz="2100" b="0">
                <a:solidFill>
                  <a:srgbClr val="5D6872"/>
                </a:solidFill>
                <a:latin typeface="Nimbus Sans"/>
                <a:ea typeface="Nimbus Sans"/>
                <a:cs typeface="Nimbus Sans"/>
              </a:rPr>
              <a:t>A hallucination is a plausible answer with false or invented content.</a:t>
            </a:r>
          </a:p>
        </p:txBody>
      </p:sp>
      <p:sp>
        <p:nvSpPr>
          <p:cNvPr id="6" name="Rectangle 5">
            <a:extLst>
              <a:ext uri="{FF2B5EF4-FFF2-40B4-BE49-F238E27FC236}">
                <a16:creationId xmlns:a16="http://schemas.microsoft.com/office/drawing/2014/main" id="{6C99CA8E-1278-4C67-A4D2-A3FDDE635221}"/>
              </a:ext>
            </a:extLst>
          </p:cNvPr>
          <p:cNvSpPr>
            <a:spLocks noGrp="1"/>
          </p:cNvSpPr>
          <p:nvPr/>
        </p:nvSpPr>
        <p:spPr>
          <a:xfrm>
            <a:off x="704850" y="2333625"/>
            <a:ext cx="1905000" cy="333375"/>
          </a:xfrm>
          <a:prstGeom prst="rect">
            <a:avLst/>
          </a:prstGeom>
          <a:noFill/>
          <a:ln w="0">
            <a:noFill/>
          </a:ln>
        </p:spPr>
        <p:txBody>
          <a:bodyPr>
            <a:noAutofit/>
          </a:bodyPr>
          <a:lstStyle/>
          <a:p>
            <a:pPr algn="l">
              <a:defRPr sz="1350" b="1">
                <a:solidFill>
                  <a:srgbClr val="B6533B"/>
                </a:solidFill>
                <a:latin typeface="Nimbus Sans"/>
                <a:ea typeface="Nimbus Sans"/>
                <a:cs typeface="Nimbus Sans"/>
              </a:defRPr>
            </a:pPr>
            <a:r>
              <a:rPr sz="1350" b="1">
                <a:solidFill>
                  <a:srgbClr val="B6533B"/>
                </a:solidFill>
                <a:latin typeface="Nimbus Sans"/>
                <a:ea typeface="Nimbus Sans"/>
                <a:cs typeface="Nimbus Sans"/>
              </a:rPr>
              <a:t>INVENTED</a:t>
            </a:r>
          </a:p>
        </p:txBody>
      </p:sp>
      <p:sp>
        <p:nvSpPr>
          <p:cNvPr id="7" name="Rectangle 6">
            <a:extLst>
              <a:ext uri="{FF2B5EF4-FFF2-40B4-BE49-F238E27FC236}">
                <a16:creationId xmlns:a16="http://schemas.microsoft.com/office/drawing/2014/main" id="{FAB2D603-BC2E-4AFB-A0E6-13D2CA47A250}"/>
              </a:ext>
            </a:extLst>
          </p:cNvPr>
          <p:cNvSpPr>
            <a:spLocks noGrp="1"/>
          </p:cNvSpPr>
          <p:nvPr/>
        </p:nvSpPr>
        <p:spPr>
          <a:xfrm>
            <a:off x="2876550" y="2333625"/>
            <a:ext cx="4572000" cy="914400"/>
          </a:xfrm>
          <a:prstGeom prst="rect">
            <a:avLst/>
          </a:prstGeom>
          <a:noFill/>
          <a:ln w="0">
            <a:noFill/>
          </a:ln>
        </p:spPr>
        <p:txBody>
          <a:bodyPr>
            <a:noAutofit/>
          </a:bodyPr>
          <a:lstStyle/>
          <a:p>
            <a:pPr algn="l">
              <a:defRPr sz="1950" b="0">
                <a:solidFill>
                  <a:srgbClr val="102638"/>
                </a:solidFill>
                <a:latin typeface="Nimbus Sans"/>
                <a:ea typeface="Nimbus Sans"/>
                <a:cs typeface="Nimbus Sans"/>
              </a:defRPr>
            </a:pPr>
            <a:r>
              <a:rPr sz="1950" b="0">
                <a:solidFill>
                  <a:srgbClr val="102638"/>
                </a:solidFill>
                <a:latin typeface="Nimbus Sans"/>
                <a:ea typeface="Nimbus Sans"/>
                <a:cs typeface="Nimbus Sans"/>
              </a:rPr>
              <a:t>A quotation, policy, citation or financial figure that does not exist.</a:t>
            </a:r>
          </a:p>
        </p:txBody>
      </p:sp>
      <p:sp>
        <p:nvSpPr>
          <p:cNvPr id="8" name="Rectangle 7">
            <a:extLst>
              <a:ext uri="{FF2B5EF4-FFF2-40B4-BE49-F238E27FC236}">
                <a16:creationId xmlns:a16="http://schemas.microsoft.com/office/drawing/2014/main" id="{B2FC3D2F-149E-477F-8C6A-8272A60B697C}"/>
              </a:ext>
            </a:extLst>
          </p:cNvPr>
          <p:cNvSpPr>
            <a:spLocks noGrp="1"/>
          </p:cNvSpPr>
          <p:nvPr/>
        </p:nvSpPr>
        <p:spPr>
          <a:xfrm>
            <a:off x="8143875" y="2333625"/>
            <a:ext cx="3143250" cy="914400"/>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Open the original source and locate the claim.</a:t>
            </a:r>
          </a:p>
        </p:txBody>
      </p:sp>
      <p:sp>
        <p:nvSpPr>
          <p:cNvPr id="9" name="Rectangle 8">
            <a:extLst>
              <a:ext uri="{FF2B5EF4-FFF2-40B4-BE49-F238E27FC236}">
                <a16:creationId xmlns:a16="http://schemas.microsoft.com/office/drawing/2014/main" id="{868B0B57-D260-4201-95CB-62FC6EE87CDA}"/>
              </a:ext>
            </a:extLst>
          </p:cNvPr>
          <p:cNvSpPr>
            <a:spLocks noGrp="1"/>
          </p:cNvSpPr>
          <p:nvPr/>
        </p:nvSpPr>
        <p:spPr>
          <a:xfrm>
            <a:off x="704850" y="3276600"/>
            <a:ext cx="10572750" cy="9525"/>
          </a:xfrm>
          <a:prstGeom prst="rect">
            <a:avLst/>
          </a:prstGeom>
          <a:solidFill>
            <a:srgbClr val="DCE3E5"/>
          </a:solidFill>
          <a:ln w="0">
            <a:noFill/>
          </a:ln>
        </p:spPr>
      </p:sp>
      <p:sp>
        <p:nvSpPr>
          <p:cNvPr id="10" name="Rectangle 9">
            <a:extLst>
              <a:ext uri="{FF2B5EF4-FFF2-40B4-BE49-F238E27FC236}">
                <a16:creationId xmlns:a16="http://schemas.microsoft.com/office/drawing/2014/main" id="{BD347254-3A18-441A-B15A-7CA696EDAE44}"/>
              </a:ext>
            </a:extLst>
          </p:cNvPr>
          <p:cNvSpPr>
            <a:spLocks noGrp="1"/>
          </p:cNvSpPr>
          <p:nvPr/>
        </p:nvSpPr>
        <p:spPr>
          <a:xfrm>
            <a:off x="704850" y="3486150"/>
            <a:ext cx="1905000" cy="333375"/>
          </a:xfrm>
          <a:prstGeom prst="rect">
            <a:avLst/>
          </a:prstGeom>
          <a:noFill/>
          <a:ln w="0">
            <a:noFill/>
          </a:ln>
        </p:spPr>
        <p:txBody>
          <a:bodyPr>
            <a:noAutofit/>
          </a:bodyPr>
          <a:lstStyle/>
          <a:p>
            <a:pPr algn="l">
              <a:defRPr sz="1350" b="1">
                <a:solidFill>
                  <a:srgbClr val="B6533B"/>
                </a:solidFill>
                <a:latin typeface="Nimbus Sans"/>
                <a:ea typeface="Nimbus Sans"/>
                <a:cs typeface="Nimbus Sans"/>
              </a:defRPr>
            </a:pPr>
            <a:r>
              <a:rPr sz="1350" b="1">
                <a:solidFill>
                  <a:srgbClr val="B6533B"/>
                </a:solidFill>
                <a:latin typeface="Nimbus Sans"/>
                <a:ea typeface="Nimbus Sans"/>
                <a:cs typeface="Nimbus Sans"/>
              </a:rPr>
              <a:t>OUTDATED</a:t>
            </a:r>
          </a:p>
        </p:txBody>
      </p:sp>
      <p:sp>
        <p:nvSpPr>
          <p:cNvPr id="11" name="Rectangle 10">
            <a:extLst>
              <a:ext uri="{FF2B5EF4-FFF2-40B4-BE49-F238E27FC236}">
                <a16:creationId xmlns:a16="http://schemas.microsoft.com/office/drawing/2014/main" id="{E1F16D49-635C-477B-8281-8545A6671380}"/>
              </a:ext>
            </a:extLst>
          </p:cNvPr>
          <p:cNvSpPr>
            <a:spLocks noGrp="1"/>
          </p:cNvSpPr>
          <p:nvPr/>
        </p:nvSpPr>
        <p:spPr>
          <a:xfrm>
            <a:off x="2876550" y="3486150"/>
            <a:ext cx="4572000" cy="914400"/>
          </a:xfrm>
          <a:prstGeom prst="rect">
            <a:avLst/>
          </a:prstGeom>
          <a:noFill/>
          <a:ln w="0">
            <a:noFill/>
          </a:ln>
        </p:spPr>
        <p:txBody>
          <a:bodyPr>
            <a:noAutofit/>
          </a:bodyPr>
          <a:lstStyle/>
          <a:p>
            <a:pPr algn="l">
              <a:defRPr sz="1950" b="0">
                <a:solidFill>
                  <a:srgbClr val="102638"/>
                </a:solidFill>
                <a:latin typeface="Nimbus Sans"/>
                <a:ea typeface="Nimbus Sans"/>
                <a:cs typeface="Nimbus Sans"/>
              </a:defRPr>
            </a:pPr>
            <a:r>
              <a:rPr sz="1950" b="0">
                <a:solidFill>
                  <a:srgbClr val="102638"/>
                </a:solidFill>
                <a:latin typeface="Nimbus Sans"/>
                <a:ea typeface="Nimbus Sans"/>
                <a:cs typeface="Nimbus Sans"/>
              </a:rPr>
              <a:t>A real fact, price or rule that no longer applies.</a:t>
            </a:r>
          </a:p>
        </p:txBody>
      </p:sp>
      <p:sp>
        <p:nvSpPr>
          <p:cNvPr id="12" name="Rectangle 11">
            <a:extLst>
              <a:ext uri="{FF2B5EF4-FFF2-40B4-BE49-F238E27FC236}">
                <a16:creationId xmlns:a16="http://schemas.microsoft.com/office/drawing/2014/main" id="{61C57E7E-1F19-44D3-86F7-8875458AF6AA}"/>
              </a:ext>
            </a:extLst>
          </p:cNvPr>
          <p:cNvSpPr>
            <a:spLocks noGrp="1"/>
          </p:cNvSpPr>
          <p:nvPr/>
        </p:nvSpPr>
        <p:spPr>
          <a:xfrm>
            <a:off x="8143875" y="3486150"/>
            <a:ext cx="3143250" cy="914400"/>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Check the date, location and version.</a:t>
            </a:r>
          </a:p>
        </p:txBody>
      </p:sp>
      <p:sp>
        <p:nvSpPr>
          <p:cNvPr id="13" name="Rectangle 12">
            <a:extLst>
              <a:ext uri="{FF2B5EF4-FFF2-40B4-BE49-F238E27FC236}">
                <a16:creationId xmlns:a16="http://schemas.microsoft.com/office/drawing/2014/main" id="{38882A3A-D4D0-447C-83EF-4A9F022CFBD7}"/>
              </a:ext>
            </a:extLst>
          </p:cNvPr>
          <p:cNvSpPr>
            <a:spLocks noGrp="1"/>
          </p:cNvSpPr>
          <p:nvPr/>
        </p:nvSpPr>
        <p:spPr>
          <a:xfrm>
            <a:off x="704850" y="4429125"/>
            <a:ext cx="10572750" cy="9525"/>
          </a:xfrm>
          <a:prstGeom prst="rect">
            <a:avLst/>
          </a:prstGeom>
          <a:solidFill>
            <a:srgbClr val="DCE3E5"/>
          </a:solidFill>
          <a:ln w="0">
            <a:noFill/>
          </a:ln>
        </p:spPr>
      </p:sp>
      <p:sp>
        <p:nvSpPr>
          <p:cNvPr id="14" name="Rectangle 13">
            <a:extLst>
              <a:ext uri="{FF2B5EF4-FFF2-40B4-BE49-F238E27FC236}">
                <a16:creationId xmlns:a16="http://schemas.microsoft.com/office/drawing/2014/main" id="{0DFA3789-595A-4491-97BF-25835E375F9D}"/>
              </a:ext>
            </a:extLst>
          </p:cNvPr>
          <p:cNvSpPr>
            <a:spLocks noGrp="1"/>
          </p:cNvSpPr>
          <p:nvPr/>
        </p:nvSpPr>
        <p:spPr>
          <a:xfrm>
            <a:off x="704850" y="4638675"/>
            <a:ext cx="1905000" cy="333375"/>
          </a:xfrm>
          <a:prstGeom prst="rect">
            <a:avLst/>
          </a:prstGeom>
          <a:noFill/>
          <a:ln w="0">
            <a:noFill/>
          </a:ln>
        </p:spPr>
        <p:txBody>
          <a:bodyPr>
            <a:noAutofit/>
          </a:bodyPr>
          <a:lstStyle/>
          <a:p>
            <a:pPr algn="l">
              <a:defRPr sz="1350" b="1">
                <a:solidFill>
                  <a:srgbClr val="B6533B"/>
                </a:solidFill>
                <a:latin typeface="Nimbus Sans"/>
                <a:ea typeface="Nimbus Sans"/>
                <a:cs typeface="Nimbus Sans"/>
              </a:defRPr>
            </a:pPr>
            <a:r>
              <a:rPr sz="1350" b="1">
                <a:solidFill>
                  <a:srgbClr val="B6533B"/>
                </a:solidFill>
                <a:latin typeface="Nimbus Sans"/>
                <a:ea typeface="Nimbus Sans"/>
                <a:cs typeface="Nimbus Sans"/>
              </a:rPr>
              <a:t>MISAPPLIED</a:t>
            </a:r>
          </a:p>
        </p:txBody>
      </p:sp>
      <p:sp>
        <p:nvSpPr>
          <p:cNvPr id="15" name="Rectangle 14">
            <a:extLst>
              <a:ext uri="{FF2B5EF4-FFF2-40B4-BE49-F238E27FC236}">
                <a16:creationId xmlns:a16="http://schemas.microsoft.com/office/drawing/2014/main" id="{7EE1D13B-AB0C-4BF9-A48E-CD4636D8492E}"/>
              </a:ext>
            </a:extLst>
          </p:cNvPr>
          <p:cNvSpPr>
            <a:spLocks noGrp="1"/>
          </p:cNvSpPr>
          <p:nvPr/>
        </p:nvSpPr>
        <p:spPr>
          <a:xfrm>
            <a:off x="2876550" y="4638675"/>
            <a:ext cx="4572000" cy="914400"/>
          </a:xfrm>
          <a:prstGeom prst="rect">
            <a:avLst/>
          </a:prstGeom>
          <a:noFill/>
          <a:ln w="0">
            <a:noFill/>
          </a:ln>
        </p:spPr>
        <p:txBody>
          <a:bodyPr>
            <a:noAutofit/>
          </a:bodyPr>
          <a:lstStyle/>
          <a:p>
            <a:pPr algn="l">
              <a:defRPr sz="1950" b="0">
                <a:solidFill>
                  <a:srgbClr val="102638"/>
                </a:solidFill>
                <a:latin typeface="Nimbus Sans"/>
                <a:ea typeface="Nimbus Sans"/>
                <a:cs typeface="Nimbus Sans"/>
              </a:defRPr>
            </a:pPr>
            <a:r>
              <a:rPr sz="1950" b="0">
                <a:solidFill>
                  <a:srgbClr val="102638"/>
                </a:solidFill>
                <a:latin typeface="Nimbus Sans"/>
                <a:ea typeface="Nimbus Sans"/>
                <a:cs typeface="Nimbus Sans"/>
              </a:rPr>
              <a:t>Correct data paired with the wrong assumption or calculation.</a:t>
            </a:r>
          </a:p>
        </p:txBody>
      </p:sp>
      <p:sp>
        <p:nvSpPr>
          <p:cNvPr id="16" name="Rectangle 15">
            <a:extLst>
              <a:ext uri="{FF2B5EF4-FFF2-40B4-BE49-F238E27FC236}">
                <a16:creationId xmlns:a16="http://schemas.microsoft.com/office/drawing/2014/main" id="{8018478A-9C9E-473A-BF14-73DB5AAB11BE}"/>
              </a:ext>
            </a:extLst>
          </p:cNvPr>
          <p:cNvSpPr>
            <a:spLocks noGrp="1"/>
          </p:cNvSpPr>
          <p:nvPr/>
        </p:nvSpPr>
        <p:spPr>
          <a:xfrm>
            <a:off x="8143875" y="4638675"/>
            <a:ext cx="3143250" cy="914400"/>
          </a:xfrm>
          <a:prstGeom prst="rect">
            <a:avLst/>
          </a:prstGeom>
          <a:noFill/>
          <a:ln w="0">
            <a:noFill/>
          </a:ln>
        </p:spPr>
        <p:txBody>
          <a:bodyPr>
            <a:noAutofit/>
          </a:bodyPr>
          <a:lstStyle/>
          <a:p>
            <a:pPr algn="l">
              <a:defRPr sz="1800" b="0">
                <a:solidFill>
                  <a:srgbClr val="5D6872"/>
                </a:solidFill>
                <a:latin typeface="Nimbus Sans"/>
                <a:ea typeface="Nimbus Sans"/>
                <a:cs typeface="Nimbus Sans"/>
              </a:defRPr>
            </a:pPr>
            <a:r>
              <a:rPr sz="1800" b="0">
                <a:solidFill>
                  <a:srgbClr val="5D6872"/>
                </a:solidFill>
                <a:latin typeface="Nimbus Sans"/>
                <a:ea typeface="Nimbus Sans"/>
                <a:cs typeface="Nimbus Sans"/>
              </a:rPr>
              <a:t>Check inputs, formulas and the business context.</a:t>
            </a:r>
          </a:p>
        </p:txBody>
      </p:sp>
      <p:sp>
        <p:nvSpPr>
          <p:cNvPr id="17" name="Rectangle 16">
            <a:extLst>
              <a:ext uri="{FF2B5EF4-FFF2-40B4-BE49-F238E27FC236}">
                <a16:creationId xmlns:a16="http://schemas.microsoft.com/office/drawing/2014/main" id="{14A0DAD1-528B-4EF2-A38D-74D94487D28B}"/>
              </a:ext>
            </a:extLst>
          </p:cNvPr>
          <p:cNvSpPr>
            <a:spLocks noGrp="1"/>
          </p:cNvSpPr>
          <p:nvPr/>
        </p:nvSpPr>
        <p:spPr>
          <a:xfrm>
            <a:off x="704850" y="5581650"/>
            <a:ext cx="10572750" cy="9525"/>
          </a:xfrm>
          <a:prstGeom prst="rect">
            <a:avLst/>
          </a:prstGeom>
          <a:solidFill>
            <a:srgbClr val="DCE3E5"/>
          </a:solidFill>
          <a:ln w="0">
            <a:noFill/>
          </a:ln>
        </p:spPr>
      </p:sp>
      <p:sp>
        <p:nvSpPr>
          <p:cNvPr id="18" name="Rectangle 17">
            <a:extLst>
              <a:ext uri="{FF2B5EF4-FFF2-40B4-BE49-F238E27FC236}">
                <a16:creationId xmlns:a16="http://schemas.microsoft.com/office/drawing/2014/main" id="{38486509-9F49-423A-BE68-6ABD3061CDDA}"/>
              </a:ext>
            </a:extLst>
          </p:cNvPr>
          <p:cNvSpPr>
            <a:spLocks noGrp="1"/>
          </p:cNvSpPr>
          <p:nvPr/>
        </p:nvSpPr>
        <p:spPr>
          <a:xfrm>
            <a:off x="704850" y="5924550"/>
            <a:ext cx="10477500" cy="400050"/>
          </a:xfrm>
          <a:prstGeom prst="rect">
            <a:avLst/>
          </a:prstGeom>
          <a:noFill/>
          <a:ln w="0">
            <a:noFill/>
          </a:ln>
        </p:spPr>
        <p:txBody>
          <a:bodyPr>
            <a:noAutofit/>
          </a:bodyPr>
          <a:lstStyle/>
          <a:p>
            <a:pPr algn="l">
              <a:defRPr sz="2025" b="1">
                <a:solidFill>
                  <a:srgbClr val="102638"/>
                </a:solidFill>
                <a:latin typeface="Nimbus Sans"/>
                <a:ea typeface="Nimbus Sans"/>
                <a:cs typeface="Nimbus Sans"/>
              </a:defRPr>
            </a:pPr>
            <a:r>
              <a:rPr sz="2025" b="1">
                <a:solidFill>
                  <a:srgbClr val="102638"/>
                </a:solidFill>
                <a:latin typeface="Nimbus Sans"/>
                <a:ea typeface="Nimbus Sans"/>
                <a:cs typeface="Nimbus Sans"/>
              </a:rPr>
              <a:t>Higher consequences require stronger, independent verification.</a:t>
            </a:r>
          </a:p>
        </p:txBody>
      </p:sp>
    </p:spTree>
    <p:extLst>
      <p:ext uri="{BB962C8B-B14F-4D97-AF65-F5344CB8AC3E}">
        <p14:creationId xmlns:p14="http://schemas.microsoft.com/office/powerpoint/2010/main" val="991270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7F35DE0-39BE-49DF-B99E-9EBC47F149F7}"/>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0CEF6A6D-3097-40AC-9DB2-5583336B3486}"/>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13</a:t>
            </a:r>
          </a:p>
        </p:txBody>
      </p:sp>
      <p:sp>
        <p:nvSpPr>
          <p:cNvPr id="3" name="Rectangle 2">
            <a:extLst>
              <a:ext uri="{FF2B5EF4-FFF2-40B4-BE49-F238E27FC236}">
                <a16:creationId xmlns:a16="http://schemas.microsoft.com/office/drawing/2014/main" id="{1A7DA125-4D89-4BF4-B1E5-9653D2DBA901}"/>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Five questions for a stronger verification pass</a:t>
            </a:r>
          </a:p>
        </p:txBody>
      </p:sp>
      <p:sp>
        <p:nvSpPr>
          <p:cNvPr id="4" name="Rectangle: Rounded Corners 3">
            <a:extLst>
              <a:ext uri="{FF2B5EF4-FFF2-40B4-BE49-F238E27FC236}">
                <a16:creationId xmlns:a16="http://schemas.microsoft.com/office/drawing/2014/main" id="{39948C74-1E62-4604-9545-2DA4A365EA94}"/>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56A94DB2-C7B1-4B69-9980-C05CC39F5779}"/>
              </a:ext>
            </a:extLst>
          </p:cNvPr>
          <p:cNvSpPr>
            <a:spLocks noGrp="1"/>
          </p:cNvSpPr>
          <p:nvPr/>
        </p:nvSpPr>
        <p:spPr>
          <a:xfrm>
            <a:off x="723900" y="1819275"/>
            <a:ext cx="666750" cy="381000"/>
          </a:xfrm>
          <a:prstGeom prst="rect">
            <a:avLst/>
          </a:prstGeom>
          <a:noFill/>
          <a:ln w="0">
            <a:noFill/>
          </a:ln>
        </p:spPr>
        <p:txBody>
          <a:bodyPr>
            <a:noAutofit/>
          </a:bodyPr>
          <a:lstStyle/>
          <a:p>
            <a:pPr algn="l">
              <a:defRPr sz="1725" b="1">
                <a:solidFill>
                  <a:srgbClr val="B6533B"/>
                </a:solidFill>
                <a:latin typeface="Nimbus Sans"/>
                <a:ea typeface="Nimbus Sans"/>
                <a:cs typeface="Nimbus Sans"/>
              </a:defRPr>
            </a:pPr>
            <a:r>
              <a:rPr sz="1725" b="1">
                <a:solidFill>
                  <a:srgbClr val="B6533B"/>
                </a:solidFill>
                <a:latin typeface="Nimbus Sans"/>
                <a:ea typeface="Nimbus Sans"/>
                <a:cs typeface="Nimbus Sans"/>
              </a:rPr>
              <a:t>01</a:t>
            </a:r>
          </a:p>
        </p:txBody>
      </p:sp>
      <p:sp>
        <p:nvSpPr>
          <p:cNvPr id="6" name="Rectangle 5">
            <a:extLst>
              <a:ext uri="{FF2B5EF4-FFF2-40B4-BE49-F238E27FC236}">
                <a16:creationId xmlns:a16="http://schemas.microsoft.com/office/drawing/2014/main" id="{0BA16D5B-55FE-4328-A66C-24D5FB9AB81A}"/>
              </a:ext>
            </a:extLst>
          </p:cNvPr>
          <p:cNvSpPr>
            <a:spLocks noGrp="1"/>
          </p:cNvSpPr>
          <p:nvPr/>
        </p:nvSpPr>
        <p:spPr>
          <a:xfrm>
            <a:off x="1695450" y="1819275"/>
            <a:ext cx="9525000" cy="619125"/>
          </a:xfrm>
          <a:prstGeom prst="rect">
            <a:avLst/>
          </a:prstGeom>
          <a:noFill/>
          <a:ln w="0">
            <a:noFill/>
          </a:ln>
        </p:spPr>
        <p:txBody>
          <a:bodyPr>
            <a:noAutofit/>
          </a:bodyPr>
          <a:lstStyle/>
          <a:p>
            <a:pPr algn="l">
              <a:defRPr sz="2100" b="0">
                <a:solidFill>
                  <a:srgbClr val="102638"/>
                </a:solidFill>
                <a:latin typeface="Nimbus Sans"/>
                <a:ea typeface="Nimbus Sans"/>
                <a:cs typeface="Nimbus Sans"/>
              </a:defRPr>
            </a:pPr>
            <a:r>
              <a:rPr sz="2100" b="0">
                <a:solidFill>
                  <a:srgbClr val="102638"/>
                </a:solidFill>
                <a:latin typeface="Nimbus Sans"/>
                <a:ea typeface="Nimbus Sans"/>
                <a:cs typeface="Nimbus Sans"/>
              </a:rPr>
              <a:t>What assumptions did you make, and which matter most?</a:t>
            </a:r>
          </a:p>
        </p:txBody>
      </p:sp>
      <p:sp>
        <p:nvSpPr>
          <p:cNvPr id="7" name="Rectangle 6">
            <a:extLst>
              <a:ext uri="{FF2B5EF4-FFF2-40B4-BE49-F238E27FC236}">
                <a16:creationId xmlns:a16="http://schemas.microsoft.com/office/drawing/2014/main" id="{AEF84975-0D43-430C-92AD-76C9AD0492C7}"/>
              </a:ext>
            </a:extLst>
          </p:cNvPr>
          <p:cNvSpPr>
            <a:spLocks noGrp="1"/>
          </p:cNvSpPr>
          <p:nvPr/>
        </p:nvSpPr>
        <p:spPr>
          <a:xfrm>
            <a:off x="1695450" y="2447925"/>
            <a:ext cx="9525000" cy="9525"/>
          </a:xfrm>
          <a:prstGeom prst="rect">
            <a:avLst/>
          </a:prstGeom>
          <a:solidFill>
            <a:srgbClr val="DCE3E5"/>
          </a:solidFill>
          <a:ln w="0">
            <a:noFill/>
          </a:ln>
        </p:spPr>
      </p:sp>
      <p:sp>
        <p:nvSpPr>
          <p:cNvPr id="8" name="Rectangle 7">
            <a:extLst>
              <a:ext uri="{FF2B5EF4-FFF2-40B4-BE49-F238E27FC236}">
                <a16:creationId xmlns:a16="http://schemas.microsoft.com/office/drawing/2014/main" id="{57E636A2-0B2C-4D5B-80D8-DBA3B23C9077}"/>
              </a:ext>
            </a:extLst>
          </p:cNvPr>
          <p:cNvSpPr>
            <a:spLocks noGrp="1"/>
          </p:cNvSpPr>
          <p:nvPr/>
        </p:nvSpPr>
        <p:spPr>
          <a:xfrm>
            <a:off x="723900" y="2609850"/>
            <a:ext cx="666750" cy="381000"/>
          </a:xfrm>
          <a:prstGeom prst="rect">
            <a:avLst/>
          </a:prstGeom>
          <a:noFill/>
          <a:ln w="0">
            <a:noFill/>
          </a:ln>
        </p:spPr>
        <p:txBody>
          <a:bodyPr>
            <a:noAutofit/>
          </a:bodyPr>
          <a:lstStyle/>
          <a:p>
            <a:pPr algn="l">
              <a:defRPr sz="1725" b="1">
                <a:solidFill>
                  <a:srgbClr val="B6533B"/>
                </a:solidFill>
                <a:latin typeface="Nimbus Sans"/>
                <a:ea typeface="Nimbus Sans"/>
                <a:cs typeface="Nimbus Sans"/>
              </a:defRPr>
            </a:pPr>
            <a:r>
              <a:rPr sz="1725" b="1">
                <a:solidFill>
                  <a:srgbClr val="B6533B"/>
                </a:solidFill>
                <a:latin typeface="Nimbus Sans"/>
                <a:ea typeface="Nimbus Sans"/>
                <a:cs typeface="Nimbus Sans"/>
              </a:rPr>
              <a:t>02</a:t>
            </a:r>
          </a:p>
        </p:txBody>
      </p:sp>
      <p:sp>
        <p:nvSpPr>
          <p:cNvPr id="9" name="Rectangle 8">
            <a:extLst>
              <a:ext uri="{FF2B5EF4-FFF2-40B4-BE49-F238E27FC236}">
                <a16:creationId xmlns:a16="http://schemas.microsoft.com/office/drawing/2014/main" id="{1338645E-C356-44C4-AFD4-82772E5A3F18}"/>
              </a:ext>
            </a:extLst>
          </p:cNvPr>
          <p:cNvSpPr>
            <a:spLocks noGrp="1"/>
          </p:cNvSpPr>
          <p:nvPr/>
        </p:nvSpPr>
        <p:spPr>
          <a:xfrm>
            <a:off x="1695450" y="2609850"/>
            <a:ext cx="9525000" cy="619125"/>
          </a:xfrm>
          <a:prstGeom prst="rect">
            <a:avLst/>
          </a:prstGeom>
          <a:noFill/>
          <a:ln w="0">
            <a:noFill/>
          </a:ln>
        </p:spPr>
        <p:txBody>
          <a:bodyPr>
            <a:noAutofit/>
          </a:bodyPr>
          <a:lstStyle/>
          <a:p>
            <a:pPr algn="l">
              <a:defRPr sz="2100" b="0">
                <a:solidFill>
                  <a:srgbClr val="102638"/>
                </a:solidFill>
                <a:latin typeface="Nimbus Sans"/>
                <a:ea typeface="Nimbus Sans"/>
                <a:cs typeface="Nimbus Sans"/>
              </a:defRPr>
            </a:pPr>
            <a:r>
              <a:rPr sz="2100" b="0">
                <a:solidFill>
                  <a:srgbClr val="102638"/>
                </a:solidFill>
                <a:latin typeface="Nimbus Sans"/>
                <a:ea typeface="Nimbus Sans"/>
                <a:cs typeface="Nimbus Sans"/>
              </a:rPr>
              <a:t>Which claims could be outdated, uncertain or unsupported?</a:t>
            </a:r>
          </a:p>
        </p:txBody>
      </p:sp>
      <p:sp>
        <p:nvSpPr>
          <p:cNvPr id="10" name="Rectangle 9">
            <a:extLst>
              <a:ext uri="{FF2B5EF4-FFF2-40B4-BE49-F238E27FC236}">
                <a16:creationId xmlns:a16="http://schemas.microsoft.com/office/drawing/2014/main" id="{FF03AA88-29D4-47B9-A57A-9E0681204493}"/>
              </a:ext>
            </a:extLst>
          </p:cNvPr>
          <p:cNvSpPr>
            <a:spLocks noGrp="1"/>
          </p:cNvSpPr>
          <p:nvPr/>
        </p:nvSpPr>
        <p:spPr>
          <a:xfrm>
            <a:off x="1695450" y="3238500"/>
            <a:ext cx="9525000" cy="9525"/>
          </a:xfrm>
          <a:prstGeom prst="rect">
            <a:avLst/>
          </a:prstGeom>
          <a:solidFill>
            <a:srgbClr val="DCE3E5"/>
          </a:solidFill>
          <a:ln w="0">
            <a:noFill/>
          </a:ln>
        </p:spPr>
      </p:sp>
      <p:sp>
        <p:nvSpPr>
          <p:cNvPr id="11" name="Rectangle 10">
            <a:extLst>
              <a:ext uri="{FF2B5EF4-FFF2-40B4-BE49-F238E27FC236}">
                <a16:creationId xmlns:a16="http://schemas.microsoft.com/office/drawing/2014/main" id="{2892397D-63F9-418F-ABB1-AA388C0A96EA}"/>
              </a:ext>
            </a:extLst>
          </p:cNvPr>
          <p:cNvSpPr>
            <a:spLocks noGrp="1"/>
          </p:cNvSpPr>
          <p:nvPr/>
        </p:nvSpPr>
        <p:spPr>
          <a:xfrm>
            <a:off x="723900" y="3400425"/>
            <a:ext cx="666750" cy="381000"/>
          </a:xfrm>
          <a:prstGeom prst="rect">
            <a:avLst/>
          </a:prstGeom>
          <a:noFill/>
          <a:ln w="0">
            <a:noFill/>
          </a:ln>
        </p:spPr>
        <p:txBody>
          <a:bodyPr>
            <a:noAutofit/>
          </a:bodyPr>
          <a:lstStyle/>
          <a:p>
            <a:pPr algn="l">
              <a:defRPr sz="1725" b="1">
                <a:solidFill>
                  <a:srgbClr val="B6533B"/>
                </a:solidFill>
                <a:latin typeface="Nimbus Sans"/>
                <a:ea typeface="Nimbus Sans"/>
                <a:cs typeface="Nimbus Sans"/>
              </a:defRPr>
            </a:pPr>
            <a:r>
              <a:rPr sz="1725" b="1">
                <a:solidFill>
                  <a:srgbClr val="B6533B"/>
                </a:solidFill>
                <a:latin typeface="Nimbus Sans"/>
                <a:ea typeface="Nimbus Sans"/>
                <a:cs typeface="Nimbus Sans"/>
              </a:rPr>
              <a:t>03</a:t>
            </a:r>
          </a:p>
        </p:txBody>
      </p:sp>
      <p:sp>
        <p:nvSpPr>
          <p:cNvPr id="12" name="Rectangle 11">
            <a:extLst>
              <a:ext uri="{FF2B5EF4-FFF2-40B4-BE49-F238E27FC236}">
                <a16:creationId xmlns:a16="http://schemas.microsoft.com/office/drawing/2014/main" id="{DE9D518B-374B-4FAB-99C6-C01343B35E83}"/>
              </a:ext>
            </a:extLst>
          </p:cNvPr>
          <p:cNvSpPr>
            <a:spLocks noGrp="1"/>
          </p:cNvSpPr>
          <p:nvPr/>
        </p:nvSpPr>
        <p:spPr>
          <a:xfrm>
            <a:off x="1695450" y="3400425"/>
            <a:ext cx="9525000" cy="619125"/>
          </a:xfrm>
          <a:prstGeom prst="rect">
            <a:avLst/>
          </a:prstGeom>
          <a:noFill/>
          <a:ln w="0">
            <a:noFill/>
          </a:ln>
        </p:spPr>
        <p:txBody>
          <a:bodyPr>
            <a:noAutofit/>
          </a:bodyPr>
          <a:lstStyle/>
          <a:p>
            <a:pPr algn="l">
              <a:defRPr sz="2100" b="0">
                <a:solidFill>
                  <a:srgbClr val="102638"/>
                </a:solidFill>
                <a:latin typeface="Nimbus Sans"/>
                <a:ea typeface="Nimbus Sans"/>
                <a:cs typeface="Nimbus Sans"/>
              </a:defRPr>
            </a:pPr>
            <a:r>
              <a:rPr sz="2100" b="0">
                <a:solidFill>
                  <a:srgbClr val="102638"/>
                </a:solidFill>
                <a:latin typeface="Nimbus Sans"/>
                <a:ea typeface="Nimbus Sans"/>
                <a:cs typeface="Nimbus Sans"/>
              </a:rPr>
              <a:t>Where in the original source is each important claim supported?</a:t>
            </a:r>
          </a:p>
        </p:txBody>
      </p:sp>
      <p:sp>
        <p:nvSpPr>
          <p:cNvPr id="13" name="Rectangle 12">
            <a:extLst>
              <a:ext uri="{FF2B5EF4-FFF2-40B4-BE49-F238E27FC236}">
                <a16:creationId xmlns:a16="http://schemas.microsoft.com/office/drawing/2014/main" id="{665C4916-557A-4304-B1F8-EB0D8E910FBD}"/>
              </a:ext>
            </a:extLst>
          </p:cNvPr>
          <p:cNvSpPr>
            <a:spLocks noGrp="1"/>
          </p:cNvSpPr>
          <p:nvPr/>
        </p:nvSpPr>
        <p:spPr>
          <a:xfrm>
            <a:off x="1695450" y="4029075"/>
            <a:ext cx="9525000" cy="9525"/>
          </a:xfrm>
          <a:prstGeom prst="rect">
            <a:avLst/>
          </a:prstGeom>
          <a:solidFill>
            <a:srgbClr val="DCE3E5"/>
          </a:solidFill>
          <a:ln w="0">
            <a:noFill/>
          </a:ln>
        </p:spPr>
      </p:sp>
      <p:sp>
        <p:nvSpPr>
          <p:cNvPr id="14" name="Rectangle 13">
            <a:extLst>
              <a:ext uri="{FF2B5EF4-FFF2-40B4-BE49-F238E27FC236}">
                <a16:creationId xmlns:a16="http://schemas.microsoft.com/office/drawing/2014/main" id="{CBDDEB6C-BA34-4063-B1A6-5B8580A22A00}"/>
              </a:ext>
            </a:extLst>
          </p:cNvPr>
          <p:cNvSpPr>
            <a:spLocks noGrp="1"/>
          </p:cNvSpPr>
          <p:nvPr/>
        </p:nvSpPr>
        <p:spPr>
          <a:xfrm>
            <a:off x="723900" y="4191000"/>
            <a:ext cx="666750" cy="381000"/>
          </a:xfrm>
          <a:prstGeom prst="rect">
            <a:avLst/>
          </a:prstGeom>
          <a:noFill/>
          <a:ln w="0">
            <a:noFill/>
          </a:ln>
        </p:spPr>
        <p:txBody>
          <a:bodyPr>
            <a:noAutofit/>
          </a:bodyPr>
          <a:lstStyle/>
          <a:p>
            <a:pPr algn="l">
              <a:defRPr sz="1725" b="1">
                <a:solidFill>
                  <a:srgbClr val="B6533B"/>
                </a:solidFill>
                <a:latin typeface="Nimbus Sans"/>
                <a:ea typeface="Nimbus Sans"/>
                <a:cs typeface="Nimbus Sans"/>
              </a:defRPr>
            </a:pPr>
            <a:r>
              <a:rPr sz="1725" b="1">
                <a:solidFill>
                  <a:srgbClr val="B6533B"/>
                </a:solidFill>
                <a:latin typeface="Nimbus Sans"/>
                <a:ea typeface="Nimbus Sans"/>
                <a:cs typeface="Nimbus Sans"/>
              </a:rPr>
              <a:t>04</a:t>
            </a:r>
          </a:p>
        </p:txBody>
      </p:sp>
      <p:sp>
        <p:nvSpPr>
          <p:cNvPr id="15" name="Rectangle 14">
            <a:extLst>
              <a:ext uri="{FF2B5EF4-FFF2-40B4-BE49-F238E27FC236}">
                <a16:creationId xmlns:a16="http://schemas.microsoft.com/office/drawing/2014/main" id="{9D407139-E0F1-4802-BFC7-DE9DD0DA8617}"/>
              </a:ext>
            </a:extLst>
          </p:cNvPr>
          <p:cNvSpPr>
            <a:spLocks noGrp="1"/>
          </p:cNvSpPr>
          <p:nvPr/>
        </p:nvSpPr>
        <p:spPr>
          <a:xfrm>
            <a:off x="1695450" y="4191000"/>
            <a:ext cx="9525000" cy="619125"/>
          </a:xfrm>
          <a:prstGeom prst="rect">
            <a:avLst/>
          </a:prstGeom>
          <a:noFill/>
          <a:ln w="0">
            <a:noFill/>
          </a:ln>
        </p:spPr>
        <p:txBody>
          <a:bodyPr>
            <a:noAutofit/>
          </a:bodyPr>
          <a:lstStyle/>
          <a:p>
            <a:pPr algn="l">
              <a:defRPr sz="2100" b="0">
                <a:solidFill>
                  <a:srgbClr val="102638"/>
                </a:solidFill>
                <a:latin typeface="Nimbus Sans"/>
                <a:ea typeface="Nimbus Sans"/>
                <a:cs typeface="Nimbus Sans"/>
              </a:defRPr>
            </a:pPr>
            <a:r>
              <a:rPr sz="2100" b="0">
                <a:solidFill>
                  <a:srgbClr val="102638"/>
                </a:solidFill>
                <a:latin typeface="Nimbus Sans"/>
                <a:ea typeface="Nimbus Sans"/>
                <a:cs typeface="Nimbus Sans"/>
              </a:rPr>
              <a:t>What would a careful reviewer challenge in this answer?</a:t>
            </a:r>
          </a:p>
        </p:txBody>
      </p:sp>
      <p:sp>
        <p:nvSpPr>
          <p:cNvPr id="16" name="Rectangle 15">
            <a:extLst>
              <a:ext uri="{FF2B5EF4-FFF2-40B4-BE49-F238E27FC236}">
                <a16:creationId xmlns:a16="http://schemas.microsoft.com/office/drawing/2014/main" id="{FF2BFF74-9B10-42A3-9B58-88A11766C641}"/>
              </a:ext>
            </a:extLst>
          </p:cNvPr>
          <p:cNvSpPr>
            <a:spLocks noGrp="1"/>
          </p:cNvSpPr>
          <p:nvPr/>
        </p:nvSpPr>
        <p:spPr>
          <a:xfrm>
            <a:off x="1695450" y="4819650"/>
            <a:ext cx="9525000" cy="9525"/>
          </a:xfrm>
          <a:prstGeom prst="rect">
            <a:avLst/>
          </a:prstGeom>
          <a:solidFill>
            <a:srgbClr val="DCE3E5"/>
          </a:solidFill>
          <a:ln w="0">
            <a:noFill/>
          </a:ln>
        </p:spPr>
      </p:sp>
      <p:sp>
        <p:nvSpPr>
          <p:cNvPr id="17" name="Rectangle 16">
            <a:extLst>
              <a:ext uri="{FF2B5EF4-FFF2-40B4-BE49-F238E27FC236}">
                <a16:creationId xmlns:a16="http://schemas.microsoft.com/office/drawing/2014/main" id="{7274C600-56BA-4AEC-AFB9-C22571D4AEF7}"/>
              </a:ext>
            </a:extLst>
          </p:cNvPr>
          <p:cNvSpPr>
            <a:spLocks noGrp="1"/>
          </p:cNvSpPr>
          <p:nvPr/>
        </p:nvSpPr>
        <p:spPr>
          <a:xfrm>
            <a:off x="723900" y="4981575"/>
            <a:ext cx="666750" cy="381000"/>
          </a:xfrm>
          <a:prstGeom prst="rect">
            <a:avLst/>
          </a:prstGeom>
          <a:noFill/>
          <a:ln w="0">
            <a:noFill/>
          </a:ln>
        </p:spPr>
        <p:txBody>
          <a:bodyPr>
            <a:noAutofit/>
          </a:bodyPr>
          <a:lstStyle/>
          <a:p>
            <a:pPr algn="l">
              <a:defRPr sz="1725" b="1">
                <a:solidFill>
                  <a:srgbClr val="B6533B"/>
                </a:solidFill>
                <a:latin typeface="Nimbus Sans"/>
                <a:ea typeface="Nimbus Sans"/>
                <a:cs typeface="Nimbus Sans"/>
              </a:defRPr>
            </a:pPr>
            <a:r>
              <a:rPr sz="1725" b="1">
                <a:solidFill>
                  <a:srgbClr val="B6533B"/>
                </a:solidFill>
                <a:latin typeface="Nimbus Sans"/>
                <a:ea typeface="Nimbus Sans"/>
                <a:cs typeface="Nimbus Sans"/>
              </a:rPr>
              <a:t>05</a:t>
            </a:r>
          </a:p>
        </p:txBody>
      </p:sp>
      <p:sp>
        <p:nvSpPr>
          <p:cNvPr id="18" name="Rectangle 17">
            <a:extLst>
              <a:ext uri="{FF2B5EF4-FFF2-40B4-BE49-F238E27FC236}">
                <a16:creationId xmlns:a16="http://schemas.microsoft.com/office/drawing/2014/main" id="{EA1FCB2F-47E1-4312-A4FC-2281D37983BA}"/>
              </a:ext>
            </a:extLst>
          </p:cNvPr>
          <p:cNvSpPr>
            <a:spLocks noGrp="1"/>
          </p:cNvSpPr>
          <p:nvPr/>
        </p:nvSpPr>
        <p:spPr>
          <a:xfrm>
            <a:off x="1695450" y="4981575"/>
            <a:ext cx="9525000" cy="619125"/>
          </a:xfrm>
          <a:prstGeom prst="rect">
            <a:avLst/>
          </a:prstGeom>
          <a:noFill/>
          <a:ln w="0">
            <a:noFill/>
          </a:ln>
        </p:spPr>
        <p:txBody>
          <a:bodyPr>
            <a:noAutofit/>
          </a:bodyPr>
          <a:lstStyle/>
          <a:p>
            <a:pPr algn="l">
              <a:defRPr sz="2100" b="0">
                <a:solidFill>
                  <a:srgbClr val="102638"/>
                </a:solidFill>
                <a:latin typeface="Nimbus Sans"/>
                <a:ea typeface="Nimbus Sans"/>
                <a:cs typeface="Nimbus Sans"/>
              </a:defRPr>
            </a:pPr>
            <a:r>
              <a:rPr sz="2100" b="0">
                <a:solidFill>
                  <a:srgbClr val="102638"/>
                </a:solidFill>
                <a:latin typeface="Nimbus Sans"/>
                <a:ea typeface="Nimbus Sans"/>
                <a:cs typeface="Nimbus Sans"/>
              </a:rPr>
              <a:t>What did your check of names, dates, numbers and commitments find?</a:t>
            </a:r>
          </a:p>
        </p:txBody>
      </p:sp>
      <p:sp>
        <p:nvSpPr>
          <p:cNvPr id="19" name="Rectangle 18">
            <a:extLst>
              <a:ext uri="{FF2B5EF4-FFF2-40B4-BE49-F238E27FC236}">
                <a16:creationId xmlns:a16="http://schemas.microsoft.com/office/drawing/2014/main" id="{8D5B0699-8407-4F2C-A5E2-DF28B644B368}"/>
              </a:ext>
            </a:extLst>
          </p:cNvPr>
          <p:cNvSpPr>
            <a:spLocks noGrp="1"/>
          </p:cNvSpPr>
          <p:nvPr/>
        </p:nvSpPr>
        <p:spPr>
          <a:xfrm>
            <a:off x="1695450" y="5610225"/>
            <a:ext cx="9525000" cy="9525"/>
          </a:xfrm>
          <a:prstGeom prst="rect">
            <a:avLst/>
          </a:prstGeom>
          <a:solidFill>
            <a:srgbClr val="DCE3E5"/>
          </a:solidFill>
          <a:ln w="0">
            <a:noFill/>
          </a:ln>
        </p:spPr>
      </p:sp>
      <p:sp>
        <p:nvSpPr>
          <p:cNvPr id="20" name="Rectangle 19">
            <a:extLst>
              <a:ext uri="{FF2B5EF4-FFF2-40B4-BE49-F238E27FC236}">
                <a16:creationId xmlns:a16="http://schemas.microsoft.com/office/drawing/2014/main" id="{A41276AD-FA69-4C3F-8DBE-446B10152BD1}"/>
              </a:ext>
            </a:extLst>
          </p:cNvPr>
          <p:cNvSpPr>
            <a:spLocks noGrp="1"/>
          </p:cNvSpPr>
          <p:nvPr/>
        </p:nvSpPr>
        <p:spPr>
          <a:xfrm>
            <a:off x="704850" y="5991225"/>
            <a:ext cx="10668000" cy="342900"/>
          </a:xfrm>
          <a:prstGeom prst="rect">
            <a:avLst/>
          </a:prstGeom>
          <a:noFill/>
          <a:ln w="0">
            <a:noFill/>
          </a:ln>
        </p:spPr>
        <p:txBody>
          <a:bodyPr>
            <a:noAutofit/>
          </a:bodyPr>
          <a:lstStyle/>
          <a:p>
            <a:pPr algn="l">
              <a:defRPr sz="1725" b="1">
                <a:solidFill>
                  <a:srgbClr val="102638"/>
                </a:solidFill>
                <a:latin typeface="Nimbus Sans"/>
                <a:ea typeface="Nimbus Sans"/>
                <a:cs typeface="Nimbus Sans"/>
              </a:defRPr>
            </a:pPr>
            <a:r>
              <a:rPr sz="1725" b="1">
                <a:solidFill>
                  <a:srgbClr val="102638"/>
                </a:solidFill>
                <a:latin typeface="Nimbus Sans"/>
                <a:ea typeface="Nimbus Sans"/>
                <a:cs typeface="Nimbus Sans"/>
              </a:rPr>
              <a:t>These questions expose possible problems. You still need to verify the evidence.</a:t>
            </a:r>
          </a:p>
        </p:txBody>
      </p:sp>
    </p:spTree>
    <p:extLst>
      <p:ext uri="{BB962C8B-B14F-4D97-AF65-F5344CB8AC3E}">
        <p14:creationId xmlns:p14="http://schemas.microsoft.com/office/powerpoint/2010/main" val="339680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1FC127-7050-4159-99E1-153F03840054}"/>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C8D1D5"/>
                </a:solidFill>
                <a:latin typeface="Nimbus Sans"/>
                <a:ea typeface="Nimbus Sans"/>
                <a:cs typeface="Nimbus Sans"/>
              </a:defRPr>
            </a:pPr>
            <a:r>
              <a:rPr sz="975" b="1">
                <a:solidFill>
                  <a:srgbClr val="C8D1D5"/>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F1E474EA-8B59-475D-B7AD-F7C60F75CB8A}"/>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r>
              <a:rPr sz="975" b="0">
                <a:solidFill>
                  <a:srgbClr val="C8D1D5"/>
                </a:solidFill>
                <a:latin typeface="Nimbus Sans"/>
                <a:ea typeface="Nimbus Sans"/>
                <a:cs typeface="Nimbus Sans"/>
              </a:rPr>
              <a:t>14</a:t>
            </a:r>
          </a:p>
        </p:txBody>
      </p:sp>
      <p:sp>
        <p:nvSpPr>
          <p:cNvPr id="3" name="Rectangle 2">
            <a:extLst>
              <a:ext uri="{FF2B5EF4-FFF2-40B4-BE49-F238E27FC236}">
                <a16:creationId xmlns:a16="http://schemas.microsoft.com/office/drawing/2014/main" id="{3544D440-0CED-44A8-AA67-AA0AEB774114}"/>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Privacy and security in everyday AI work</a:t>
            </a:r>
          </a:p>
        </p:txBody>
      </p:sp>
      <p:sp>
        <p:nvSpPr>
          <p:cNvPr id="4" name="Rectangle: Rounded Corners 3">
            <a:extLst>
              <a:ext uri="{FF2B5EF4-FFF2-40B4-BE49-F238E27FC236}">
                <a16:creationId xmlns:a16="http://schemas.microsoft.com/office/drawing/2014/main" id="{9710C184-7C90-4109-AFB9-B8186042CA2E}"/>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42A6AAEA-F38D-4535-894B-861EB7B7A284}"/>
              </a:ext>
            </a:extLst>
          </p:cNvPr>
          <p:cNvSpPr>
            <a:spLocks noGrp="1"/>
          </p:cNvSpPr>
          <p:nvPr/>
        </p:nvSpPr>
        <p:spPr>
          <a:xfrm>
            <a:off x="704850" y="1762125"/>
            <a:ext cx="4953000" cy="409575"/>
          </a:xfrm>
          <a:prstGeom prst="rect">
            <a:avLst/>
          </a:prstGeom>
          <a:noFill/>
          <a:ln w="0">
            <a:noFill/>
          </a:ln>
        </p:spPr>
        <p:txBody>
          <a:bodyPr>
            <a:noAutofit/>
          </a:bodyPr>
          <a:lstStyle/>
          <a:p>
            <a:pPr algn="l">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Before sharing information</a:t>
            </a:r>
          </a:p>
        </p:txBody>
      </p:sp>
      <p:sp>
        <p:nvSpPr>
          <p:cNvPr id="6" name="Rectangle 5">
            <a:extLst>
              <a:ext uri="{FF2B5EF4-FFF2-40B4-BE49-F238E27FC236}">
                <a16:creationId xmlns:a16="http://schemas.microsoft.com/office/drawing/2014/main" id="{41A2D2BE-1928-4E38-BB20-FB8C7FB52B40}"/>
              </a:ext>
            </a:extLst>
          </p:cNvPr>
          <p:cNvSpPr>
            <a:spLocks noGrp="1"/>
          </p:cNvSpPr>
          <p:nvPr/>
        </p:nvSpPr>
        <p:spPr>
          <a:xfrm>
            <a:off x="704850" y="2447925"/>
            <a:ext cx="4905375" cy="2914650"/>
          </a:xfrm>
          <a:prstGeom prst="rect">
            <a:avLst/>
          </a:prstGeom>
          <a:noFill/>
          <a:ln w="0">
            <a:noFill/>
          </a:ln>
        </p:spPr>
        <p:txBody>
          <a:bodyPr>
            <a:noAutofit/>
          </a:bodyPr>
          <a:lstStyle/>
          <a:p>
            <a:pPr algn="l">
              <a:defRPr sz="2025" b="0">
                <a:solidFill>
                  <a:srgbClr val="DCE4E7"/>
                </a:solidFill>
                <a:latin typeface="Nimbus Sans"/>
                <a:ea typeface="Nimbus Sans"/>
                <a:cs typeface="Nimbus Sans"/>
              </a:defRPr>
            </a:pPr>
            <a:r>
              <a:rPr sz="2025" b="0">
                <a:solidFill>
                  <a:srgbClr val="DCE4E7"/>
                </a:solidFill>
                <a:latin typeface="Nimbus Sans"/>
                <a:ea typeface="Nimbus Sans"/>
                <a:cs typeface="Nimbus Sans"/>
              </a:rPr>
              <a:t>Use the approved account and workspace.</a:t>
            </a:r>
          </a:p>
          <a:p>
            <a:endParaRPr sz="2025" b="0">
              <a:solidFill>
                <a:srgbClr val="DCE4E7"/>
              </a:solidFill>
              <a:latin typeface="Nimbus Sans"/>
              <a:ea typeface="Nimbus Sans"/>
              <a:cs typeface="Nimbus Sans"/>
            </a:endParaRPr>
          </a:p>
          <a:p>
            <a:pPr algn="l">
              <a:defRPr sz="2025" b="0">
                <a:solidFill>
                  <a:srgbClr val="DCE4E7"/>
                </a:solidFill>
                <a:latin typeface="Nimbus Sans"/>
                <a:ea typeface="Nimbus Sans"/>
                <a:cs typeface="Nimbus Sans"/>
              </a:defRPr>
            </a:pPr>
            <a:r>
              <a:rPr sz="2025" b="0">
                <a:solidFill>
                  <a:srgbClr val="DCE4E7"/>
                </a:solidFill>
                <a:latin typeface="Nimbus Sans"/>
                <a:ea typeface="Nimbus Sans"/>
                <a:cs typeface="Nimbus Sans"/>
              </a:rPr>
              <a:t>Check whether this data is permitted.</a:t>
            </a:r>
          </a:p>
          <a:p>
            <a:endParaRPr sz="2025" b="0">
              <a:solidFill>
                <a:srgbClr val="DCE4E7"/>
              </a:solidFill>
              <a:latin typeface="Nimbus Sans"/>
              <a:ea typeface="Nimbus Sans"/>
              <a:cs typeface="Nimbus Sans"/>
            </a:endParaRPr>
          </a:p>
          <a:p>
            <a:pPr algn="l">
              <a:defRPr sz="2025" b="0">
                <a:solidFill>
                  <a:srgbClr val="DCE4E7"/>
                </a:solidFill>
                <a:latin typeface="Nimbus Sans"/>
                <a:ea typeface="Nimbus Sans"/>
                <a:cs typeface="Nimbus Sans"/>
              </a:defRPr>
            </a:pPr>
            <a:r>
              <a:rPr sz="2025" b="0">
                <a:solidFill>
                  <a:srgbClr val="DCE4E7"/>
                </a:solidFill>
                <a:latin typeface="Nimbus Sans"/>
                <a:ea typeface="Nimbus Sans"/>
                <a:cs typeface="Nimbus Sans"/>
              </a:rPr>
              <a:t>Share the minimum needed for the task.</a:t>
            </a:r>
          </a:p>
          <a:p>
            <a:endParaRPr sz="2025" b="0">
              <a:solidFill>
                <a:srgbClr val="DCE4E7"/>
              </a:solidFill>
              <a:latin typeface="Nimbus Sans"/>
              <a:ea typeface="Nimbus Sans"/>
              <a:cs typeface="Nimbus Sans"/>
            </a:endParaRPr>
          </a:p>
          <a:p>
            <a:pPr algn="l">
              <a:defRPr sz="2025" b="0">
                <a:solidFill>
                  <a:srgbClr val="DCE4E7"/>
                </a:solidFill>
                <a:latin typeface="Nimbus Sans"/>
                <a:ea typeface="Nimbus Sans"/>
                <a:cs typeface="Nimbus Sans"/>
              </a:defRPr>
            </a:pPr>
            <a:r>
              <a:rPr sz="2025" b="0">
                <a:solidFill>
                  <a:srgbClr val="DCE4E7"/>
                </a:solidFill>
                <a:latin typeface="Nimbus Sans"/>
                <a:ea typeface="Nimbus Sans"/>
                <a:cs typeface="Nimbus Sans"/>
              </a:rPr>
              <a:t>Keep passwords and access codes out of chats.</a:t>
            </a:r>
          </a:p>
        </p:txBody>
      </p:sp>
      <p:sp>
        <p:nvSpPr>
          <p:cNvPr id="7" name="Rectangle 6">
            <a:extLst>
              <a:ext uri="{FF2B5EF4-FFF2-40B4-BE49-F238E27FC236}">
                <a16:creationId xmlns:a16="http://schemas.microsoft.com/office/drawing/2014/main" id="{9CB6A288-C287-4621-B379-2396F319B38B}"/>
              </a:ext>
            </a:extLst>
          </p:cNvPr>
          <p:cNvSpPr>
            <a:spLocks noGrp="1"/>
          </p:cNvSpPr>
          <p:nvPr/>
        </p:nvSpPr>
        <p:spPr>
          <a:xfrm>
            <a:off x="6505575" y="1762125"/>
            <a:ext cx="4762500" cy="666750"/>
          </a:xfrm>
          <a:prstGeom prst="rect">
            <a:avLst/>
          </a:prstGeom>
          <a:noFill/>
          <a:ln w="0">
            <a:noFill/>
          </a:ln>
        </p:spPr>
        <p:txBody>
          <a:bodyPr>
            <a:noAutofit/>
          </a:bodyPr>
          <a:lstStyle/>
          <a:p>
            <a:pPr algn="l">
              <a:defRPr sz="2100" b="1">
                <a:solidFill>
                  <a:srgbClr val="FFFFFF"/>
                </a:solidFill>
                <a:latin typeface="Nimbus Sans"/>
                <a:ea typeface="Nimbus Sans"/>
                <a:cs typeface="Nimbus Sans"/>
              </a:defRPr>
            </a:pPr>
            <a:r>
              <a:rPr sz="2100" b="1">
                <a:solidFill>
                  <a:srgbClr val="FFFFFF"/>
                </a:solidFill>
                <a:latin typeface="Nimbus Sans"/>
                <a:ea typeface="Nimbus Sans"/>
                <a:cs typeface="Nimbus Sans"/>
              </a:rPr>
              <a:t>Before connecting apps or taking action</a:t>
            </a:r>
          </a:p>
        </p:txBody>
      </p:sp>
      <p:sp>
        <p:nvSpPr>
          <p:cNvPr id="8" name="Rectangle 7">
            <a:extLst>
              <a:ext uri="{FF2B5EF4-FFF2-40B4-BE49-F238E27FC236}">
                <a16:creationId xmlns:a16="http://schemas.microsoft.com/office/drawing/2014/main" id="{BDD4CF15-FD3B-43D8-9CB6-49A9C1D164D1}"/>
              </a:ext>
            </a:extLst>
          </p:cNvPr>
          <p:cNvSpPr>
            <a:spLocks noGrp="1"/>
          </p:cNvSpPr>
          <p:nvPr/>
        </p:nvSpPr>
        <p:spPr>
          <a:xfrm>
            <a:off x="6505575" y="2638425"/>
            <a:ext cx="4810125" cy="2905125"/>
          </a:xfrm>
          <a:prstGeom prst="rect">
            <a:avLst/>
          </a:prstGeom>
          <a:noFill/>
          <a:ln w="0">
            <a:noFill/>
          </a:ln>
        </p:spPr>
        <p:txBody>
          <a:bodyPr>
            <a:noAutofit/>
          </a:bodyPr>
          <a:lstStyle/>
          <a:p>
            <a:pPr algn="l">
              <a:defRPr sz="1950" b="0">
                <a:solidFill>
                  <a:srgbClr val="DCE4E7"/>
                </a:solidFill>
                <a:latin typeface="Nimbus Sans"/>
                <a:ea typeface="Nimbus Sans"/>
                <a:cs typeface="Nimbus Sans"/>
              </a:defRPr>
            </a:pPr>
            <a:r>
              <a:rPr sz="1950" b="0">
                <a:solidFill>
                  <a:srgbClr val="DCE4E7"/>
                </a:solidFill>
                <a:latin typeface="Nimbus Sans"/>
                <a:ea typeface="Nimbus Sans"/>
                <a:cs typeface="Nimbus Sans"/>
              </a:rPr>
              <a:t>Review access to email, files and calendars.</a:t>
            </a:r>
          </a:p>
          <a:p>
            <a:endParaRPr sz="1950" b="0">
              <a:solidFill>
                <a:srgbClr val="DCE4E7"/>
              </a:solidFill>
              <a:latin typeface="Nimbus Sans"/>
              <a:ea typeface="Nimbus Sans"/>
              <a:cs typeface="Nimbus Sans"/>
            </a:endParaRPr>
          </a:p>
          <a:p>
            <a:pPr algn="l">
              <a:defRPr sz="1950" b="0">
                <a:solidFill>
                  <a:srgbClr val="DCE4E7"/>
                </a:solidFill>
                <a:latin typeface="Nimbus Sans"/>
                <a:ea typeface="Nimbus Sans"/>
                <a:cs typeface="Nimbus Sans"/>
              </a:defRPr>
            </a:pPr>
            <a:r>
              <a:rPr sz="1950" b="0">
                <a:solidFill>
                  <a:srgbClr val="DCE4E7"/>
                </a:solidFill>
                <a:latin typeface="Nimbus Sans"/>
                <a:ea typeface="Nimbus Sans"/>
                <a:cs typeface="Nimbus Sans"/>
              </a:rPr>
              <a:t>Confirm recipients and sharing settings.</a:t>
            </a:r>
          </a:p>
          <a:p>
            <a:endParaRPr sz="1950" b="0">
              <a:solidFill>
                <a:srgbClr val="DCE4E7"/>
              </a:solidFill>
              <a:latin typeface="Nimbus Sans"/>
              <a:ea typeface="Nimbus Sans"/>
              <a:cs typeface="Nimbus Sans"/>
            </a:endParaRPr>
          </a:p>
          <a:p>
            <a:pPr algn="l">
              <a:defRPr sz="1950" b="0">
                <a:solidFill>
                  <a:srgbClr val="DCE4E7"/>
                </a:solidFill>
                <a:latin typeface="Nimbus Sans"/>
                <a:ea typeface="Nimbus Sans"/>
                <a:cs typeface="Nimbus Sans"/>
              </a:defRPr>
            </a:pPr>
            <a:r>
              <a:rPr sz="1950" b="0">
                <a:solidFill>
                  <a:srgbClr val="DCE4E7"/>
                </a:solidFill>
                <a:latin typeface="Nimbus Sans"/>
                <a:ea typeface="Nimbus Sans"/>
                <a:cs typeface="Nimbus Sans"/>
              </a:rPr>
              <a:t>Review before sending, publishing or committing.</a:t>
            </a:r>
          </a:p>
          <a:p>
            <a:endParaRPr sz="1950" b="0">
              <a:solidFill>
                <a:srgbClr val="DCE4E7"/>
              </a:solidFill>
              <a:latin typeface="Nimbus Sans"/>
              <a:ea typeface="Nimbus Sans"/>
              <a:cs typeface="Nimbus Sans"/>
            </a:endParaRPr>
          </a:p>
          <a:p>
            <a:pPr algn="l">
              <a:defRPr sz="1950" b="0">
                <a:solidFill>
                  <a:srgbClr val="DCE4E7"/>
                </a:solidFill>
                <a:latin typeface="Nimbus Sans"/>
                <a:ea typeface="Nimbus Sans"/>
                <a:cs typeface="Nimbus Sans"/>
              </a:defRPr>
            </a:pPr>
            <a:r>
              <a:rPr sz="1950" b="0">
                <a:solidFill>
                  <a:srgbClr val="DCE4E7"/>
                </a:solidFill>
                <a:latin typeface="Nimbus Sans"/>
                <a:ea typeface="Nimbus Sans"/>
                <a:cs typeface="Nimbus Sans"/>
              </a:rPr>
              <a:t>Report accidental disclosure promptly.</a:t>
            </a:r>
          </a:p>
        </p:txBody>
      </p:sp>
      <p:sp>
        <p:nvSpPr>
          <p:cNvPr id="9" name="Rectangle 8">
            <a:extLst>
              <a:ext uri="{FF2B5EF4-FFF2-40B4-BE49-F238E27FC236}">
                <a16:creationId xmlns:a16="http://schemas.microsoft.com/office/drawing/2014/main" id="{36927549-73C7-47EB-9B16-21BF9DF59811}"/>
              </a:ext>
            </a:extLst>
          </p:cNvPr>
          <p:cNvSpPr>
            <a:spLocks noGrp="1"/>
          </p:cNvSpPr>
          <p:nvPr/>
        </p:nvSpPr>
        <p:spPr>
          <a:xfrm>
            <a:off x="704850" y="5819775"/>
            <a:ext cx="10572750" cy="504825"/>
          </a:xfrm>
          <a:prstGeom prst="rect">
            <a:avLst/>
          </a:prstGeom>
          <a:noFill/>
          <a:ln w="0">
            <a:noFill/>
          </a:ln>
        </p:spPr>
        <p:txBody>
          <a:bodyPr>
            <a:noAutofit/>
          </a:bodyPr>
          <a:lstStyle/>
          <a:p>
            <a:pPr algn="l">
              <a:defRPr sz="1725" b="1">
                <a:solidFill>
                  <a:srgbClr val="FFFFFF"/>
                </a:solidFill>
                <a:latin typeface="Nimbus Sans"/>
                <a:ea typeface="Nimbus Sans"/>
                <a:cs typeface="Nimbus Sans"/>
              </a:defRPr>
            </a:pPr>
            <a:r>
              <a:rPr sz="1725" b="1">
                <a:solidFill>
                  <a:srgbClr val="FFFFFF"/>
                </a:solidFill>
                <a:latin typeface="Nimbus Sans"/>
                <a:ea typeface="Nimbus Sans"/>
                <a:cs typeface="Nimbus Sans"/>
              </a:rPr>
              <a:t>Company rules should address tenant and employee data, financials, contracts and investor information.</a:t>
            </a:r>
          </a:p>
        </p:txBody>
      </p:sp>
    </p:spTree>
    <p:extLst>
      <p:ext uri="{BB962C8B-B14F-4D97-AF65-F5344CB8AC3E}">
        <p14:creationId xmlns:p14="http://schemas.microsoft.com/office/powerpoint/2010/main" val="141117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0E8"/>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F3303F9-EE3F-4891-A38D-168640C8A789}"/>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78838B"/>
                </a:solidFill>
                <a:latin typeface="Nimbus Sans"/>
                <a:ea typeface="Nimbus Sans"/>
                <a:cs typeface="Nimbus Sans"/>
              </a:defRPr>
            </a:pPr>
            <a:r>
              <a:rPr sz="975" b="1">
                <a:solidFill>
                  <a:srgbClr val="78838B"/>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E5404BAD-F95D-45FC-B7F7-90DFB5FEE814}"/>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78838B"/>
                </a:solidFill>
                <a:latin typeface="Nimbus Sans"/>
                <a:ea typeface="Nimbus Sans"/>
                <a:cs typeface="Nimbus Sans"/>
              </a:defRPr>
            </a:pPr>
            <a:r>
              <a:rPr sz="975" b="0">
                <a:solidFill>
                  <a:srgbClr val="78838B"/>
                </a:solidFill>
                <a:latin typeface="Nimbus Sans"/>
                <a:ea typeface="Nimbus Sans"/>
                <a:cs typeface="Nimbus Sans"/>
              </a:rPr>
              <a:t>15</a:t>
            </a:r>
          </a:p>
        </p:txBody>
      </p:sp>
      <p:sp>
        <p:nvSpPr>
          <p:cNvPr id="3" name="Rectangle 2">
            <a:extLst>
              <a:ext uri="{FF2B5EF4-FFF2-40B4-BE49-F238E27FC236}">
                <a16:creationId xmlns:a16="http://schemas.microsoft.com/office/drawing/2014/main" id="{05125121-2935-4755-8EA6-E09ABC6892B4}"/>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102638"/>
                </a:solidFill>
                <a:latin typeface="Nimbus Sans"/>
                <a:ea typeface="Nimbus Sans"/>
                <a:cs typeface="Nimbus Sans"/>
              </a:defRPr>
            </a:pPr>
            <a:r>
              <a:rPr sz="3450" b="1">
                <a:solidFill>
                  <a:srgbClr val="102638"/>
                </a:solidFill>
                <a:latin typeface="Nimbus Sans"/>
                <a:ea typeface="Nimbus Sans"/>
                <a:cs typeface="Nimbus Sans"/>
              </a:rPr>
              <a:t>A company AI policy staff can actually use</a:t>
            </a:r>
          </a:p>
        </p:txBody>
      </p:sp>
      <p:sp>
        <p:nvSpPr>
          <p:cNvPr id="4" name="Rectangle: Rounded Corners 3">
            <a:extLst>
              <a:ext uri="{FF2B5EF4-FFF2-40B4-BE49-F238E27FC236}">
                <a16:creationId xmlns:a16="http://schemas.microsoft.com/office/drawing/2014/main" id="{7D2B3CE1-6A0C-4BAC-B947-55A47756CB3B}"/>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A8B1B10A-7AF2-48F7-BED1-41B60D168E47}"/>
              </a:ext>
            </a:extLst>
          </p:cNvPr>
          <p:cNvSpPr>
            <a:spLocks noGrp="1"/>
          </p:cNvSpPr>
          <p:nvPr/>
        </p:nvSpPr>
        <p:spPr>
          <a:xfrm>
            <a:off x="704850" y="1438275"/>
            <a:ext cx="10572750" cy="400050"/>
          </a:xfrm>
          <a:prstGeom prst="rect">
            <a:avLst/>
          </a:prstGeom>
          <a:noFill/>
          <a:ln w="0">
            <a:noFill/>
          </a:ln>
        </p:spPr>
        <p:txBody>
          <a:bodyPr>
            <a:noAutofit/>
          </a:bodyPr>
          <a:lstStyle/>
          <a:p>
            <a:pPr algn="l">
              <a:defRPr sz="1875" b="0">
                <a:solidFill>
                  <a:srgbClr val="5D6872"/>
                </a:solidFill>
                <a:latin typeface="Nimbus Sans"/>
                <a:ea typeface="Nimbus Sans"/>
                <a:cs typeface="Nimbus Sans"/>
              </a:defRPr>
            </a:pPr>
            <a:r>
              <a:rPr sz="1875" b="0">
                <a:solidFill>
                  <a:srgbClr val="5D6872"/>
                </a:solidFill>
                <a:latin typeface="Nimbus Sans"/>
                <a:ea typeface="Nimbus Sans"/>
                <a:cs typeface="Nimbus Sans"/>
              </a:rPr>
              <a:t>Proposed policy topics for Baton leadership to decide</a:t>
            </a:r>
          </a:p>
        </p:txBody>
      </p:sp>
      <p:sp>
        <p:nvSpPr>
          <p:cNvPr id="6" name="Rectangle 5">
            <a:extLst>
              <a:ext uri="{FF2B5EF4-FFF2-40B4-BE49-F238E27FC236}">
                <a16:creationId xmlns:a16="http://schemas.microsoft.com/office/drawing/2014/main" id="{BD678249-C151-461B-945B-B593D3DE5DB8}"/>
              </a:ext>
            </a:extLst>
          </p:cNvPr>
          <p:cNvSpPr>
            <a:spLocks noGrp="1"/>
          </p:cNvSpPr>
          <p:nvPr/>
        </p:nvSpPr>
        <p:spPr>
          <a:xfrm>
            <a:off x="704850" y="2190750"/>
            <a:ext cx="3619500" cy="381000"/>
          </a:xfrm>
          <a:prstGeom prst="rect">
            <a:avLst/>
          </a:prstGeom>
          <a:noFill/>
          <a:ln w="0">
            <a:noFill/>
          </a:ln>
        </p:spPr>
        <p:txBody>
          <a:bodyPr>
            <a:noAutofit/>
          </a:bodyPr>
          <a:lstStyle/>
          <a:p>
            <a:pPr algn="l">
              <a:defRPr sz="1875" b="1">
                <a:solidFill>
                  <a:srgbClr val="102638"/>
                </a:solidFill>
                <a:latin typeface="Nimbus Sans"/>
                <a:ea typeface="Nimbus Sans"/>
                <a:cs typeface="Nimbus Sans"/>
              </a:defRPr>
            </a:pPr>
            <a:r>
              <a:rPr sz="1875" b="1">
                <a:solidFill>
                  <a:srgbClr val="102638"/>
                </a:solidFill>
                <a:latin typeface="Nimbus Sans"/>
                <a:ea typeface="Nimbus Sans"/>
                <a:cs typeface="Nimbus Sans"/>
              </a:rPr>
              <a:t>Approved tools and owners</a:t>
            </a:r>
          </a:p>
        </p:txBody>
      </p:sp>
      <p:sp>
        <p:nvSpPr>
          <p:cNvPr id="7" name="Rectangle 6">
            <a:extLst>
              <a:ext uri="{FF2B5EF4-FFF2-40B4-BE49-F238E27FC236}">
                <a16:creationId xmlns:a16="http://schemas.microsoft.com/office/drawing/2014/main" id="{76E9B861-84E3-42C8-95BA-E1B03036BC8D}"/>
              </a:ext>
            </a:extLst>
          </p:cNvPr>
          <p:cNvSpPr>
            <a:spLocks noGrp="1"/>
          </p:cNvSpPr>
          <p:nvPr/>
        </p:nvSpPr>
        <p:spPr>
          <a:xfrm>
            <a:off x="4619625" y="2190750"/>
            <a:ext cx="6667500" cy="542925"/>
          </a:xfrm>
          <a:prstGeom prst="rect">
            <a:avLst/>
          </a:prstGeom>
          <a:noFill/>
          <a:ln w="0">
            <a:noFill/>
          </a:ln>
        </p:spPr>
        <p:txBody>
          <a:bodyPr>
            <a:noAutofit/>
          </a:bodyPr>
          <a:lstStyle/>
          <a:p>
            <a:pPr algn="l">
              <a:defRPr sz="1725" b="0">
                <a:solidFill>
                  <a:srgbClr val="5D6872"/>
                </a:solidFill>
                <a:latin typeface="Nimbus Sans"/>
                <a:ea typeface="Nimbus Sans"/>
                <a:cs typeface="Nimbus Sans"/>
              </a:defRPr>
            </a:pPr>
            <a:r>
              <a:rPr sz="1725" b="0">
                <a:solidFill>
                  <a:srgbClr val="5D6872"/>
                </a:solidFill>
                <a:latin typeface="Nimbus Sans"/>
                <a:ea typeface="Nimbus Sans"/>
                <a:cs typeface="Nimbus Sans"/>
              </a:rPr>
              <a:t>Which accounts, apps and Skills can staff use? Who approves exceptions?</a:t>
            </a:r>
          </a:p>
        </p:txBody>
      </p:sp>
      <p:sp>
        <p:nvSpPr>
          <p:cNvPr id="8" name="Rectangle 7">
            <a:extLst>
              <a:ext uri="{FF2B5EF4-FFF2-40B4-BE49-F238E27FC236}">
                <a16:creationId xmlns:a16="http://schemas.microsoft.com/office/drawing/2014/main" id="{4DF1D917-9682-4DBF-A9BF-84ADAB15A8B9}"/>
              </a:ext>
            </a:extLst>
          </p:cNvPr>
          <p:cNvSpPr>
            <a:spLocks noGrp="1"/>
          </p:cNvSpPr>
          <p:nvPr/>
        </p:nvSpPr>
        <p:spPr>
          <a:xfrm>
            <a:off x="704850" y="2905125"/>
            <a:ext cx="3619500" cy="381000"/>
          </a:xfrm>
          <a:prstGeom prst="rect">
            <a:avLst/>
          </a:prstGeom>
          <a:noFill/>
          <a:ln w="0">
            <a:noFill/>
          </a:ln>
        </p:spPr>
        <p:txBody>
          <a:bodyPr>
            <a:noAutofit/>
          </a:bodyPr>
          <a:lstStyle/>
          <a:p>
            <a:pPr algn="l">
              <a:defRPr sz="1875" b="1">
                <a:solidFill>
                  <a:srgbClr val="102638"/>
                </a:solidFill>
                <a:latin typeface="Nimbus Sans"/>
                <a:ea typeface="Nimbus Sans"/>
                <a:cs typeface="Nimbus Sans"/>
              </a:defRPr>
            </a:pPr>
            <a:r>
              <a:rPr sz="1875" b="1">
                <a:solidFill>
                  <a:srgbClr val="102638"/>
                </a:solidFill>
                <a:latin typeface="Nimbus Sans"/>
                <a:ea typeface="Nimbus Sans"/>
                <a:cs typeface="Nimbus Sans"/>
              </a:rPr>
              <a:t>Data rules</a:t>
            </a:r>
          </a:p>
        </p:txBody>
      </p:sp>
      <p:sp>
        <p:nvSpPr>
          <p:cNvPr id="9" name="Rectangle 8">
            <a:extLst>
              <a:ext uri="{FF2B5EF4-FFF2-40B4-BE49-F238E27FC236}">
                <a16:creationId xmlns:a16="http://schemas.microsoft.com/office/drawing/2014/main" id="{9D196F78-F1DE-49CE-B6CB-A08A7B920E7E}"/>
              </a:ext>
            </a:extLst>
          </p:cNvPr>
          <p:cNvSpPr>
            <a:spLocks noGrp="1"/>
          </p:cNvSpPr>
          <p:nvPr/>
        </p:nvSpPr>
        <p:spPr>
          <a:xfrm>
            <a:off x="4619625" y="2905125"/>
            <a:ext cx="6667500" cy="542925"/>
          </a:xfrm>
          <a:prstGeom prst="rect">
            <a:avLst/>
          </a:prstGeom>
          <a:noFill/>
          <a:ln w="0">
            <a:noFill/>
          </a:ln>
        </p:spPr>
        <p:txBody>
          <a:bodyPr>
            <a:noAutofit/>
          </a:bodyPr>
          <a:lstStyle/>
          <a:p>
            <a:pPr algn="l">
              <a:defRPr sz="1725" b="0">
                <a:solidFill>
                  <a:srgbClr val="5D6872"/>
                </a:solidFill>
                <a:latin typeface="Nimbus Sans"/>
                <a:ea typeface="Nimbus Sans"/>
                <a:cs typeface="Nimbus Sans"/>
              </a:defRPr>
            </a:pPr>
            <a:r>
              <a:rPr sz="1725" b="0">
                <a:solidFill>
                  <a:srgbClr val="5D6872"/>
                </a:solidFill>
                <a:latin typeface="Nimbus Sans"/>
                <a:ea typeface="Nimbus Sans"/>
                <a:cs typeface="Nimbus Sans"/>
              </a:rPr>
              <a:t>What is allowed, restricted or prohibited? Include concrete examples.</a:t>
            </a:r>
          </a:p>
        </p:txBody>
      </p:sp>
      <p:sp>
        <p:nvSpPr>
          <p:cNvPr id="10" name="Rectangle 9">
            <a:extLst>
              <a:ext uri="{FF2B5EF4-FFF2-40B4-BE49-F238E27FC236}">
                <a16:creationId xmlns:a16="http://schemas.microsoft.com/office/drawing/2014/main" id="{11960091-B823-4F01-82CE-68D96A2D45EE}"/>
              </a:ext>
            </a:extLst>
          </p:cNvPr>
          <p:cNvSpPr>
            <a:spLocks noGrp="1"/>
          </p:cNvSpPr>
          <p:nvPr/>
        </p:nvSpPr>
        <p:spPr>
          <a:xfrm>
            <a:off x="704850" y="3619500"/>
            <a:ext cx="3619500" cy="381000"/>
          </a:xfrm>
          <a:prstGeom prst="rect">
            <a:avLst/>
          </a:prstGeom>
          <a:noFill/>
          <a:ln w="0">
            <a:noFill/>
          </a:ln>
        </p:spPr>
        <p:txBody>
          <a:bodyPr>
            <a:noAutofit/>
          </a:bodyPr>
          <a:lstStyle/>
          <a:p>
            <a:pPr algn="l">
              <a:defRPr sz="1875" b="1">
                <a:solidFill>
                  <a:srgbClr val="102638"/>
                </a:solidFill>
                <a:latin typeface="Nimbus Sans"/>
                <a:ea typeface="Nimbus Sans"/>
                <a:cs typeface="Nimbus Sans"/>
              </a:defRPr>
            </a:pPr>
            <a:r>
              <a:rPr sz="1875" b="1">
                <a:solidFill>
                  <a:srgbClr val="102638"/>
                </a:solidFill>
                <a:latin typeface="Nimbus Sans"/>
                <a:ea typeface="Nimbus Sans"/>
                <a:cs typeface="Nimbus Sans"/>
              </a:rPr>
              <a:t>Human review</a:t>
            </a:r>
          </a:p>
        </p:txBody>
      </p:sp>
      <p:sp>
        <p:nvSpPr>
          <p:cNvPr id="11" name="Rectangle 10">
            <a:extLst>
              <a:ext uri="{FF2B5EF4-FFF2-40B4-BE49-F238E27FC236}">
                <a16:creationId xmlns:a16="http://schemas.microsoft.com/office/drawing/2014/main" id="{BDF37AA2-12AF-4C57-8EBC-8D0B99C03E18}"/>
              </a:ext>
            </a:extLst>
          </p:cNvPr>
          <p:cNvSpPr>
            <a:spLocks noGrp="1"/>
          </p:cNvSpPr>
          <p:nvPr/>
        </p:nvSpPr>
        <p:spPr>
          <a:xfrm>
            <a:off x="4619625" y="3619500"/>
            <a:ext cx="6667500" cy="542925"/>
          </a:xfrm>
          <a:prstGeom prst="rect">
            <a:avLst/>
          </a:prstGeom>
          <a:noFill/>
          <a:ln w="0">
            <a:noFill/>
          </a:ln>
        </p:spPr>
        <p:txBody>
          <a:bodyPr>
            <a:noAutofit/>
          </a:bodyPr>
          <a:lstStyle/>
          <a:p>
            <a:pPr algn="l">
              <a:defRPr sz="1725" b="0">
                <a:solidFill>
                  <a:srgbClr val="5D6872"/>
                </a:solidFill>
                <a:latin typeface="Nimbus Sans"/>
                <a:ea typeface="Nimbus Sans"/>
                <a:cs typeface="Nimbus Sans"/>
              </a:defRPr>
            </a:pPr>
            <a:r>
              <a:rPr sz="1725" b="0">
                <a:solidFill>
                  <a:srgbClr val="5D6872"/>
                </a:solidFill>
                <a:latin typeface="Nimbus Sans"/>
                <a:ea typeface="Nimbus Sans"/>
                <a:cs typeface="Nimbus Sans"/>
              </a:rPr>
              <a:t>Which facts, financial outputs and external messages require review?</a:t>
            </a:r>
          </a:p>
        </p:txBody>
      </p:sp>
      <p:sp>
        <p:nvSpPr>
          <p:cNvPr id="12" name="Rectangle 11">
            <a:extLst>
              <a:ext uri="{FF2B5EF4-FFF2-40B4-BE49-F238E27FC236}">
                <a16:creationId xmlns:a16="http://schemas.microsoft.com/office/drawing/2014/main" id="{0255F5A6-60B7-4F0E-9E6F-B3BFF9052371}"/>
              </a:ext>
            </a:extLst>
          </p:cNvPr>
          <p:cNvSpPr>
            <a:spLocks noGrp="1"/>
          </p:cNvSpPr>
          <p:nvPr/>
        </p:nvSpPr>
        <p:spPr>
          <a:xfrm>
            <a:off x="704850" y="4333875"/>
            <a:ext cx="3619500" cy="381000"/>
          </a:xfrm>
          <a:prstGeom prst="rect">
            <a:avLst/>
          </a:prstGeom>
          <a:noFill/>
          <a:ln w="0">
            <a:noFill/>
          </a:ln>
        </p:spPr>
        <p:txBody>
          <a:bodyPr>
            <a:noAutofit/>
          </a:bodyPr>
          <a:lstStyle/>
          <a:p>
            <a:pPr algn="l">
              <a:defRPr sz="1875" b="1">
                <a:solidFill>
                  <a:srgbClr val="102638"/>
                </a:solidFill>
                <a:latin typeface="Nimbus Sans"/>
                <a:ea typeface="Nimbus Sans"/>
                <a:cs typeface="Nimbus Sans"/>
              </a:defRPr>
            </a:pPr>
            <a:r>
              <a:rPr sz="1875" b="1">
                <a:solidFill>
                  <a:srgbClr val="102638"/>
                </a:solidFill>
                <a:latin typeface="Nimbus Sans"/>
                <a:ea typeface="Nimbus Sans"/>
                <a:cs typeface="Nimbus Sans"/>
              </a:rPr>
              <a:t>Agent permissions</a:t>
            </a:r>
          </a:p>
        </p:txBody>
      </p:sp>
      <p:sp>
        <p:nvSpPr>
          <p:cNvPr id="13" name="Rectangle 12">
            <a:extLst>
              <a:ext uri="{FF2B5EF4-FFF2-40B4-BE49-F238E27FC236}">
                <a16:creationId xmlns:a16="http://schemas.microsoft.com/office/drawing/2014/main" id="{24F10AEF-EF5F-48A7-BEDD-E0C0BFD10A32}"/>
              </a:ext>
            </a:extLst>
          </p:cNvPr>
          <p:cNvSpPr>
            <a:spLocks noGrp="1"/>
          </p:cNvSpPr>
          <p:nvPr/>
        </p:nvSpPr>
        <p:spPr>
          <a:xfrm>
            <a:off x="4619625" y="4333875"/>
            <a:ext cx="6667500" cy="542925"/>
          </a:xfrm>
          <a:prstGeom prst="rect">
            <a:avLst/>
          </a:prstGeom>
          <a:noFill/>
          <a:ln w="0">
            <a:noFill/>
          </a:ln>
        </p:spPr>
        <p:txBody>
          <a:bodyPr>
            <a:noAutofit/>
          </a:bodyPr>
          <a:lstStyle/>
          <a:p>
            <a:pPr algn="l">
              <a:defRPr sz="1725" b="0">
                <a:solidFill>
                  <a:srgbClr val="5D6872"/>
                </a:solidFill>
                <a:latin typeface="Nimbus Sans"/>
                <a:ea typeface="Nimbus Sans"/>
                <a:cs typeface="Nimbus Sans"/>
              </a:defRPr>
            </a:pPr>
            <a:r>
              <a:rPr sz="1725" b="0">
                <a:solidFill>
                  <a:srgbClr val="5D6872"/>
                </a:solidFill>
                <a:latin typeface="Nimbus Sans"/>
                <a:ea typeface="Nimbus Sans"/>
                <a:cs typeface="Nimbus Sans"/>
              </a:rPr>
              <a:t>What may AI read, change or send? Who authorizes each action?</a:t>
            </a:r>
          </a:p>
        </p:txBody>
      </p:sp>
      <p:sp>
        <p:nvSpPr>
          <p:cNvPr id="14" name="Rectangle 13">
            <a:extLst>
              <a:ext uri="{FF2B5EF4-FFF2-40B4-BE49-F238E27FC236}">
                <a16:creationId xmlns:a16="http://schemas.microsoft.com/office/drawing/2014/main" id="{23A6D360-1B38-4E85-BADE-D858F9207EEE}"/>
              </a:ext>
            </a:extLst>
          </p:cNvPr>
          <p:cNvSpPr>
            <a:spLocks noGrp="1"/>
          </p:cNvSpPr>
          <p:nvPr/>
        </p:nvSpPr>
        <p:spPr>
          <a:xfrm>
            <a:off x="704850" y="5048250"/>
            <a:ext cx="3619500" cy="381000"/>
          </a:xfrm>
          <a:prstGeom prst="rect">
            <a:avLst/>
          </a:prstGeom>
          <a:noFill/>
          <a:ln w="0">
            <a:noFill/>
          </a:ln>
        </p:spPr>
        <p:txBody>
          <a:bodyPr>
            <a:noAutofit/>
          </a:bodyPr>
          <a:lstStyle/>
          <a:p>
            <a:pPr algn="l">
              <a:defRPr sz="1875" b="1">
                <a:solidFill>
                  <a:srgbClr val="102638"/>
                </a:solidFill>
                <a:latin typeface="Nimbus Sans"/>
                <a:ea typeface="Nimbus Sans"/>
                <a:cs typeface="Nimbus Sans"/>
              </a:defRPr>
            </a:pPr>
            <a:r>
              <a:rPr sz="1875" b="1">
                <a:solidFill>
                  <a:srgbClr val="102638"/>
                </a:solidFill>
                <a:latin typeface="Nimbus Sans"/>
                <a:ea typeface="Nimbus Sans"/>
                <a:cs typeface="Nimbus Sans"/>
              </a:rPr>
              <a:t>Incidents and updates</a:t>
            </a:r>
          </a:p>
        </p:txBody>
      </p:sp>
      <p:sp>
        <p:nvSpPr>
          <p:cNvPr id="15" name="Rectangle 14">
            <a:extLst>
              <a:ext uri="{FF2B5EF4-FFF2-40B4-BE49-F238E27FC236}">
                <a16:creationId xmlns:a16="http://schemas.microsoft.com/office/drawing/2014/main" id="{4CC96AD9-8BA5-4C39-9DF5-6926D8446495}"/>
              </a:ext>
            </a:extLst>
          </p:cNvPr>
          <p:cNvSpPr>
            <a:spLocks noGrp="1"/>
          </p:cNvSpPr>
          <p:nvPr/>
        </p:nvSpPr>
        <p:spPr>
          <a:xfrm>
            <a:off x="4619625" y="5048250"/>
            <a:ext cx="6667500" cy="542925"/>
          </a:xfrm>
          <a:prstGeom prst="rect">
            <a:avLst/>
          </a:prstGeom>
          <a:noFill/>
          <a:ln w="0">
            <a:noFill/>
          </a:ln>
        </p:spPr>
        <p:txBody>
          <a:bodyPr>
            <a:noAutofit/>
          </a:bodyPr>
          <a:lstStyle/>
          <a:p>
            <a:pPr algn="l">
              <a:defRPr sz="1725" b="0">
                <a:solidFill>
                  <a:srgbClr val="5D6872"/>
                </a:solidFill>
                <a:latin typeface="Nimbus Sans"/>
                <a:ea typeface="Nimbus Sans"/>
                <a:cs typeface="Nimbus Sans"/>
              </a:defRPr>
            </a:pPr>
            <a:r>
              <a:rPr sz="1725" b="0">
                <a:solidFill>
                  <a:srgbClr val="5D6872"/>
                </a:solidFill>
                <a:latin typeface="Nimbus Sans"/>
                <a:ea typeface="Nimbus Sans"/>
                <a:cs typeface="Nimbus Sans"/>
              </a:rPr>
              <a:t>Who receives reports? Who maintains the policy and shared Skills?</a:t>
            </a:r>
          </a:p>
        </p:txBody>
      </p:sp>
      <p:sp>
        <p:nvSpPr>
          <p:cNvPr id="16" name="Rectangle 15">
            <a:extLst>
              <a:ext uri="{FF2B5EF4-FFF2-40B4-BE49-F238E27FC236}">
                <a16:creationId xmlns:a16="http://schemas.microsoft.com/office/drawing/2014/main" id="{EA35B156-9AC5-45C9-9DA7-F7BEE5941538}"/>
              </a:ext>
            </a:extLst>
          </p:cNvPr>
          <p:cNvSpPr>
            <a:spLocks noGrp="1"/>
          </p:cNvSpPr>
          <p:nvPr/>
        </p:nvSpPr>
        <p:spPr>
          <a:xfrm>
            <a:off x="704850" y="6029325"/>
            <a:ext cx="10668000" cy="333375"/>
          </a:xfrm>
          <a:prstGeom prst="rect">
            <a:avLst/>
          </a:prstGeom>
          <a:noFill/>
          <a:ln w="0">
            <a:noFill/>
          </a:ln>
        </p:spPr>
        <p:txBody>
          <a:bodyPr>
            <a:noAutofit/>
          </a:bodyPr>
          <a:lstStyle/>
          <a:p>
            <a:pPr algn="l">
              <a:defRPr sz="1950" b="1">
                <a:solidFill>
                  <a:srgbClr val="102638"/>
                </a:solidFill>
                <a:latin typeface="Nimbus Sans"/>
                <a:ea typeface="Nimbus Sans"/>
                <a:cs typeface="Nimbus Sans"/>
              </a:defRPr>
            </a:pPr>
            <a:r>
              <a:rPr sz="1950" b="1">
                <a:solidFill>
                  <a:srgbClr val="102638"/>
                </a:solidFill>
                <a:latin typeface="Nimbus Sans"/>
                <a:ea typeface="Nimbus Sans"/>
                <a:cs typeface="Nimbus Sans"/>
              </a:rPr>
              <a:t>AI can draft the policy. Baton leadership approves and owns it.</a:t>
            </a:r>
          </a:p>
        </p:txBody>
      </p:sp>
    </p:spTree>
    <p:extLst>
      <p:ext uri="{BB962C8B-B14F-4D97-AF65-F5344CB8AC3E}">
        <p14:creationId xmlns:p14="http://schemas.microsoft.com/office/powerpoint/2010/main" val="2054878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655070E-D255-4307-8016-1E650750DCBF}"/>
              </a:ext>
            </a:extLst>
          </p:cNvPr>
          <p:cNvSpPr>
            <a:spLocks noGrp="1"/>
          </p:cNvSpPr>
          <p:nvPr/>
        </p:nvSpPr>
        <p:spPr>
          <a:xfrm>
            <a:off x="685800" y="6448425"/>
            <a:ext cx="4762500" cy="190500"/>
          </a:xfrm>
          <a:prstGeom prst="rect">
            <a:avLst/>
          </a:prstGeom>
          <a:noFill/>
          <a:ln w="0">
            <a:noFill/>
          </a:ln>
        </p:spPr>
        <p:txBody>
          <a:bodyPr>
            <a:noAutofit/>
          </a:bodyPr>
          <a:lstStyle/>
          <a:p>
            <a:pPr algn="l">
              <a:defRPr sz="975" b="1">
                <a:solidFill>
                  <a:srgbClr val="C8D1D5"/>
                </a:solidFill>
                <a:latin typeface="Nimbus Sans"/>
                <a:ea typeface="Nimbus Sans"/>
                <a:cs typeface="Nimbus Sans"/>
              </a:defRPr>
            </a:pPr>
            <a:r>
              <a:rPr sz="975" b="1">
                <a:solidFill>
                  <a:srgbClr val="C8D1D5"/>
                </a:solidFill>
                <a:latin typeface="Nimbus Sans"/>
                <a:ea typeface="Nimbus Sans"/>
                <a:cs typeface="Nimbus Sans"/>
              </a:rPr>
              <a:t>BATON COLLECTIVE  AI LUNCH &amp; LEARN</a:t>
            </a:r>
          </a:p>
        </p:txBody>
      </p:sp>
      <p:sp>
        <p:nvSpPr>
          <p:cNvPr id="2" name="Rectangle 1">
            <a:extLst>
              <a:ext uri="{FF2B5EF4-FFF2-40B4-BE49-F238E27FC236}">
                <a16:creationId xmlns:a16="http://schemas.microsoft.com/office/drawing/2014/main" id="{AD1C6C1C-A87A-4477-B69B-8B90947B09CA}"/>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r>
              <a:rPr sz="975" b="0">
                <a:solidFill>
                  <a:srgbClr val="C8D1D5"/>
                </a:solidFill>
                <a:latin typeface="Nimbus Sans"/>
                <a:ea typeface="Nimbus Sans"/>
                <a:cs typeface="Nimbus Sans"/>
              </a:rPr>
              <a:t>16</a:t>
            </a:r>
          </a:p>
        </p:txBody>
      </p:sp>
      <p:sp>
        <p:nvSpPr>
          <p:cNvPr id="3" name="Rectangle 2">
            <a:extLst>
              <a:ext uri="{FF2B5EF4-FFF2-40B4-BE49-F238E27FC236}">
                <a16:creationId xmlns:a16="http://schemas.microsoft.com/office/drawing/2014/main" id="{055BA42D-1CC9-4EE0-AB27-8BF4ABF253AC}"/>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Practical steps and discussion</a:t>
            </a:r>
          </a:p>
        </p:txBody>
      </p:sp>
      <p:sp>
        <p:nvSpPr>
          <p:cNvPr id="4" name="Rectangle: Rounded Corners 3">
            <a:extLst>
              <a:ext uri="{FF2B5EF4-FFF2-40B4-BE49-F238E27FC236}">
                <a16:creationId xmlns:a16="http://schemas.microsoft.com/office/drawing/2014/main" id="{0888A2DE-04CB-4D8E-9A66-37D6B77884BF}"/>
              </a:ext>
            </a:extLst>
          </p:cNvPr>
          <p:cNvSpPr>
            <a:spLocks noGrp="1"/>
          </p:cNvSpPr>
          <p:nvPr/>
        </p:nvSpPr>
        <p:spPr>
          <a:xfrm>
            <a:off x="685800" y="1162050"/>
            <a:ext cx="838200" cy="57150"/>
          </a:xfrm>
          <a:prstGeom prst="roundRect">
            <a:avLst>
              <a:gd name="adj" fmla="val 50000"/>
            </a:avLst>
          </a:prstGeom>
          <a:solidFill>
            <a:srgbClr val="B6533B"/>
          </a:solidFill>
          <a:ln w="0">
            <a:noFill/>
          </a:ln>
        </p:spPr>
      </p:sp>
      <p:sp>
        <p:nvSpPr>
          <p:cNvPr id="5" name="Rectangle 4">
            <a:extLst>
              <a:ext uri="{FF2B5EF4-FFF2-40B4-BE49-F238E27FC236}">
                <a16:creationId xmlns:a16="http://schemas.microsoft.com/office/drawing/2014/main" id="{69A86108-8245-4C47-83B4-14031521F02F}"/>
              </a:ext>
            </a:extLst>
          </p:cNvPr>
          <p:cNvSpPr>
            <a:spLocks noGrp="1"/>
          </p:cNvSpPr>
          <p:nvPr/>
        </p:nvSpPr>
        <p:spPr>
          <a:xfrm>
            <a:off x="704850" y="2028825"/>
            <a:ext cx="2667000" cy="428625"/>
          </a:xfrm>
          <a:prstGeom prst="rect">
            <a:avLst/>
          </a:prstGeom>
          <a:noFill/>
          <a:ln w="0">
            <a:noFill/>
          </a:ln>
        </p:spPr>
        <p:txBody>
          <a:bodyPr>
            <a:noAutofit/>
          </a:bodyPr>
          <a:lstStyle/>
          <a:p>
            <a:pPr algn="l">
              <a:defRPr sz="2175" b="1">
                <a:solidFill>
                  <a:srgbClr val="B6533B"/>
                </a:solidFill>
                <a:latin typeface="Nimbus Sans"/>
                <a:ea typeface="Nimbus Sans"/>
                <a:cs typeface="Nimbus Sans"/>
              </a:defRPr>
            </a:pPr>
            <a:r>
              <a:rPr sz="2175" b="1">
                <a:solidFill>
                  <a:srgbClr val="B6533B"/>
                </a:solidFill>
                <a:latin typeface="Nimbus Sans"/>
                <a:ea typeface="Nimbus Sans"/>
                <a:cs typeface="Nimbus Sans"/>
              </a:rPr>
              <a:t>This week</a:t>
            </a:r>
          </a:p>
        </p:txBody>
      </p:sp>
      <p:sp>
        <p:nvSpPr>
          <p:cNvPr id="6" name="Rectangle 5">
            <a:extLst>
              <a:ext uri="{FF2B5EF4-FFF2-40B4-BE49-F238E27FC236}">
                <a16:creationId xmlns:a16="http://schemas.microsoft.com/office/drawing/2014/main" id="{58175D55-1FF3-4849-A914-D52737840A1D}"/>
              </a:ext>
            </a:extLst>
          </p:cNvPr>
          <p:cNvSpPr>
            <a:spLocks noGrp="1"/>
          </p:cNvSpPr>
          <p:nvPr/>
        </p:nvSpPr>
        <p:spPr>
          <a:xfrm>
            <a:off x="3857625" y="2028825"/>
            <a:ext cx="7429500" cy="762000"/>
          </a:xfrm>
          <a:prstGeom prst="rect">
            <a:avLst/>
          </a:prstGeom>
          <a:noFill/>
          <a:ln w="0">
            <a:noFill/>
          </a:ln>
        </p:spPr>
        <p:txBody>
          <a:bodyPr>
            <a:noAutofit/>
          </a:bodyPr>
          <a:lstStyle/>
          <a:p>
            <a:pPr algn="l">
              <a:defRPr sz="2100" b="0">
                <a:solidFill>
                  <a:srgbClr val="FFFFFF"/>
                </a:solidFill>
                <a:latin typeface="Nimbus Sans"/>
                <a:ea typeface="Nimbus Sans"/>
                <a:cs typeface="Nimbus Sans"/>
              </a:defRPr>
            </a:pPr>
            <a:r>
              <a:rPr sz="2100" b="0">
                <a:solidFill>
                  <a:srgbClr val="FFFFFF"/>
                </a:solidFill>
                <a:latin typeface="Nimbus Sans"/>
                <a:ea typeface="Nimbus Sans"/>
                <a:cs typeface="Nimbus Sans"/>
              </a:rPr>
              <a:t>Test the shared instruction on one routine task and one decision.</a:t>
            </a:r>
          </a:p>
        </p:txBody>
      </p:sp>
      <p:sp>
        <p:nvSpPr>
          <p:cNvPr id="7" name="Rectangle 6">
            <a:extLst>
              <a:ext uri="{FF2B5EF4-FFF2-40B4-BE49-F238E27FC236}">
                <a16:creationId xmlns:a16="http://schemas.microsoft.com/office/drawing/2014/main" id="{FE19DAF4-90CD-4262-AC6F-CA7A854CA8FB}"/>
              </a:ext>
            </a:extLst>
          </p:cNvPr>
          <p:cNvSpPr>
            <a:spLocks noGrp="1"/>
          </p:cNvSpPr>
          <p:nvPr/>
        </p:nvSpPr>
        <p:spPr>
          <a:xfrm>
            <a:off x="704850" y="3086100"/>
            <a:ext cx="2667000" cy="428625"/>
          </a:xfrm>
          <a:prstGeom prst="rect">
            <a:avLst/>
          </a:prstGeom>
          <a:noFill/>
          <a:ln w="0">
            <a:noFill/>
          </a:ln>
        </p:spPr>
        <p:txBody>
          <a:bodyPr>
            <a:noAutofit/>
          </a:bodyPr>
          <a:lstStyle/>
          <a:p>
            <a:pPr algn="l">
              <a:defRPr sz="2175" b="1">
                <a:solidFill>
                  <a:srgbClr val="B6533B"/>
                </a:solidFill>
                <a:latin typeface="Nimbus Sans"/>
                <a:ea typeface="Nimbus Sans"/>
                <a:cs typeface="Nimbus Sans"/>
              </a:defRPr>
            </a:pPr>
            <a:r>
              <a:rPr sz="2175" b="1">
                <a:solidFill>
                  <a:srgbClr val="B6533B"/>
                </a:solidFill>
                <a:latin typeface="Nimbus Sans"/>
                <a:ea typeface="Nimbus Sans"/>
                <a:cs typeface="Nimbus Sans"/>
              </a:rPr>
              <a:t>Next two weeks</a:t>
            </a:r>
          </a:p>
        </p:txBody>
      </p:sp>
      <p:sp>
        <p:nvSpPr>
          <p:cNvPr id="8" name="Rectangle 7">
            <a:extLst>
              <a:ext uri="{FF2B5EF4-FFF2-40B4-BE49-F238E27FC236}">
                <a16:creationId xmlns:a16="http://schemas.microsoft.com/office/drawing/2014/main" id="{8DEA99DC-B334-4C12-B9BD-B62EFD3D105F}"/>
              </a:ext>
            </a:extLst>
          </p:cNvPr>
          <p:cNvSpPr>
            <a:spLocks noGrp="1"/>
          </p:cNvSpPr>
          <p:nvPr/>
        </p:nvSpPr>
        <p:spPr>
          <a:xfrm>
            <a:off x="3857625" y="3086100"/>
            <a:ext cx="7429500" cy="762000"/>
          </a:xfrm>
          <a:prstGeom prst="rect">
            <a:avLst/>
          </a:prstGeom>
          <a:noFill/>
          <a:ln w="0">
            <a:noFill/>
          </a:ln>
        </p:spPr>
        <p:txBody>
          <a:bodyPr>
            <a:noAutofit/>
          </a:bodyPr>
          <a:lstStyle/>
          <a:p>
            <a:pPr algn="l">
              <a:defRPr sz="2100" b="0">
                <a:solidFill>
                  <a:srgbClr val="FFFFFF"/>
                </a:solidFill>
                <a:latin typeface="Nimbus Sans"/>
                <a:ea typeface="Nimbus Sans"/>
                <a:cs typeface="Nimbus Sans"/>
              </a:defRPr>
            </a:pPr>
            <a:r>
              <a:rPr sz="2100" b="0">
                <a:solidFill>
                  <a:srgbClr val="FFFFFF"/>
                </a:solidFill>
                <a:latin typeface="Nimbus Sans"/>
                <a:ea typeface="Nimbus Sans"/>
                <a:cs typeface="Nimbus Sans"/>
              </a:rPr>
              <a:t>Pilot the email Skill with one team. Track editing time and missed facts.</a:t>
            </a:r>
          </a:p>
        </p:txBody>
      </p:sp>
      <p:sp>
        <p:nvSpPr>
          <p:cNvPr id="9" name="Rectangle 8">
            <a:extLst>
              <a:ext uri="{FF2B5EF4-FFF2-40B4-BE49-F238E27FC236}">
                <a16:creationId xmlns:a16="http://schemas.microsoft.com/office/drawing/2014/main" id="{A4806AA1-3758-40DE-8BEA-3D6CCF8CD279}"/>
              </a:ext>
            </a:extLst>
          </p:cNvPr>
          <p:cNvSpPr>
            <a:spLocks noGrp="1"/>
          </p:cNvSpPr>
          <p:nvPr/>
        </p:nvSpPr>
        <p:spPr>
          <a:xfrm>
            <a:off x="704850" y="4143375"/>
            <a:ext cx="2667000" cy="428625"/>
          </a:xfrm>
          <a:prstGeom prst="rect">
            <a:avLst/>
          </a:prstGeom>
          <a:noFill/>
          <a:ln w="0">
            <a:noFill/>
          </a:ln>
        </p:spPr>
        <p:txBody>
          <a:bodyPr>
            <a:noAutofit/>
          </a:bodyPr>
          <a:lstStyle/>
          <a:p>
            <a:pPr algn="l">
              <a:defRPr sz="2175" b="1">
                <a:solidFill>
                  <a:srgbClr val="B6533B"/>
                </a:solidFill>
                <a:latin typeface="Nimbus Sans"/>
                <a:ea typeface="Nimbus Sans"/>
                <a:cs typeface="Nimbus Sans"/>
              </a:defRPr>
            </a:pPr>
            <a:r>
              <a:rPr sz="2175" b="1">
                <a:solidFill>
                  <a:srgbClr val="B6533B"/>
                </a:solidFill>
                <a:latin typeface="Nimbus Sans"/>
                <a:ea typeface="Nimbus Sans"/>
                <a:cs typeface="Nimbus Sans"/>
              </a:rPr>
              <a:t>Within 30 days</a:t>
            </a:r>
          </a:p>
        </p:txBody>
      </p:sp>
      <p:sp>
        <p:nvSpPr>
          <p:cNvPr id="10" name="Rectangle 9">
            <a:extLst>
              <a:ext uri="{FF2B5EF4-FFF2-40B4-BE49-F238E27FC236}">
                <a16:creationId xmlns:a16="http://schemas.microsoft.com/office/drawing/2014/main" id="{B4BE0558-71B7-4D4C-ABFF-5E0452E5F1BF}"/>
              </a:ext>
            </a:extLst>
          </p:cNvPr>
          <p:cNvSpPr>
            <a:spLocks noGrp="1"/>
          </p:cNvSpPr>
          <p:nvPr/>
        </p:nvSpPr>
        <p:spPr>
          <a:xfrm>
            <a:off x="3857625" y="4143375"/>
            <a:ext cx="7429500" cy="762000"/>
          </a:xfrm>
          <a:prstGeom prst="rect">
            <a:avLst/>
          </a:prstGeom>
          <a:noFill/>
          <a:ln w="0">
            <a:noFill/>
          </a:ln>
        </p:spPr>
        <p:txBody>
          <a:bodyPr>
            <a:noAutofit/>
          </a:bodyPr>
          <a:lstStyle/>
          <a:p>
            <a:pPr algn="l">
              <a:defRPr sz="2100" b="0">
                <a:solidFill>
                  <a:srgbClr val="FFFFFF"/>
                </a:solidFill>
                <a:latin typeface="Nimbus Sans"/>
                <a:ea typeface="Nimbus Sans"/>
                <a:cs typeface="Nimbus Sans"/>
              </a:defRPr>
            </a:pPr>
            <a:r>
              <a:rPr sz="2100" b="0">
                <a:solidFill>
                  <a:srgbClr val="FFFFFF"/>
                </a:solidFill>
                <a:latin typeface="Nimbus Sans"/>
                <a:ea typeface="Nimbus Sans"/>
                <a:cs typeface="Nimbus Sans"/>
              </a:rPr>
              <a:t>Approve the policy, assign Skill owners and review what should expand.</a:t>
            </a:r>
          </a:p>
        </p:txBody>
      </p:sp>
      <p:sp>
        <p:nvSpPr>
          <p:cNvPr id="11" name="Rectangle 10">
            <a:extLst>
              <a:ext uri="{FF2B5EF4-FFF2-40B4-BE49-F238E27FC236}">
                <a16:creationId xmlns:a16="http://schemas.microsoft.com/office/drawing/2014/main" id="{81856336-3DE3-4EBE-AB3C-042B93E283FF}"/>
              </a:ext>
            </a:extLst>
          </p:cNvPr>
          <p:cNvSpPr>
            <a:spLocks noGrp="1"/>
          </p:cNvSpPr>
          <p:nvPr/>
        </p:nvSpPr>
        <p:spPr>
          <a:xfrm>
            <a:off x="704850" y="5362575"/>
            <a:ext cx="10572750" cy="876300"/>
          </a:xfrm>
          <a:prstGeom prst="rect">
            <a:avLst/>
          </a:prstGeom>
          <a:noFill/>
          <a:ln w="0">
            <a:noFill/>
          </a:ln>
        </p:spPr>
        <p:txBody>
          <a:bodyPr>
            <a:noAutofit/>
          </a:bodyPr>
          <a:lstStyle/>
          <a:p>
            <a:pPr algn="l">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Where would you want AI to challenge your thinking?</a:t>
            </a:r>
          </a:p>
          <a:p>
            <a:pPr algn="l">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Which task should we test first, and who should own it?</a:t>
            </a:r>
          </a:p>
        </p:txBody>
      </p:sp>
    </p:spTree>
    <p:extLst>
      <p:ext uri="{BB962C8B-B14F-4D97-AF65-F5344CB8AC3E}">
        <p14:creationId xmlns:p14="http://schemas.microsoft.com/office/powerpoint/2010/main" val="752065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638"/>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ACD65B-81AD-4D68-A1BC-92E075A5093D}"/>
              </a:ext>
            </a:extLst>
          </p:cNvPr>
          <p:cNvSpPr/>
          <p:nvPr/>
        </p:nvSpPr>
        <p:spPr>
          <a:xfrm>
            <a:off x="0" y="0"/>
            <a:ext cx="12192000" cy="6858000"/>
          </a:xfrm>
          <a:prstGeom prst="rect">
            <a:avLst/>
          </a:prstGeom>
          <a:solidFill>
            <a:srgbClr val="1E1B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D1C6C1C-A87A-4477-B69B-8B90947B09CA}"/>
              </a:ext>
            </a:extLst>
          </p:cNvPr>
          <p:cNvSpPr>
            <a:spLocks noGrp="1"/>
          </p:cNvSpPr>
          <p:nvPr/>
        </p:nvSpPr>
        <p:spPr>
          <a:xfrm>
            <a:off x="11144250" y="6429375"/>
            <a:ext cx="361950" cy="190500"/>
          </a:xfrm>
          <a:prstGeom prst="rect">
            <a:avLst/>
          </a:prstGeom>
          <a:noFill/>
          <a:ln w="0">
            <a:noFill/>
          </a:ln>
        </p:spPr>
        <p:txBody>
          <a:bodyPr>
            <a:noAutofit/>
          </a:bodyPr>
          <a:lstStyle/>
          <a:p>
            <a:pPr algn="r">
              <a:defRPr sz="975" b="0">
                <a:solidFill>
                  <a:srgbClr val="C8D1D5"/>
                </a:solidFill>
                <a:latin typeface="Nimbus Sans"/>
                <a:ea typeface="Nimbus Sans"/>
                <a:cs typeface="Nimbus Sans"/>
              </a:defRPr>
            </a:pPr>
            <a:endParaRPr sz="975" b="0" dirty="0">
              <a:solidFill>
                <a:srgbClr val="C8D1D5"/>
              </a:solidFill>
              <a:latin typeface="Nimbus Sans"/>
              <a:ea typeface="Nimbus Sans"/>
              <a:cs typeface="Nimbus Sans"/>
            </a:endParaRPr>
          </a:p>
        </p:txBody>
      </p:sp>
      <p:sp>
        <p:nvSpPr>
          <p:cNvPr id="3" name="Rectangle 2">
            <a:extLst>
              <a:ext uri="{FF2B5EF4-FFF2-40B4-BE49-F238E27FC236}">
                <a16:creationId xmlns:a16="http://schemas.microsoft.com/office/drawing/2014/main" id="{055BA42D-1CC9-4EE0-AB27-8BF4ABF253AC}"/>
              </a:ext>
            </a:extLst>
          </p:cNvPr>
          <p:cNvSpPr>
            <a:spLocks noGrp="1"/>
          </p:cNvSpPr>
          <p:nvPr/>
        </p:nvSpPr>
        <p:spPr>
          <a:xfrm>
            <a:off x="685800" y="457200"/>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lang="en-US" sz="3450" b="1" dirty="0">
                <a:solidFill>
                  <a:srgbClr val="FFFFFF"/>
                </a:solidFill>
                <a:latin typeface="Nimbus Sans"/>
                <a:ea typeface="Nimbus Sans"/>
                <a:cs typeface="Nimbus Sans"/>
              </a:rPr>
              <a:t>We appreciate positive reviews</a:t>
            </a:r>
            <a:endParaRPr sz="3450" b="1" dirty="0">
              <a:solidFill>
                <a:srgbClr val="FFFFFF"/>
              </a:solidFill>
              <a:latin typeface="Nimbus Sans"/>
              <a:ea typeface="Nimbus Sans"/>
              <a:cs typeface="Nimbus Sans"/>
            </a:endParaRPr>
          </a:p>
        </p:txBody>
      </p:sp>
      <p:sp>
        <p:nvSpPr>
          <p:cNvPr id="4" name="Rectangle: Rounded Corners 3">
            <a:extLst>
              <a:ext uri="{FF2B5EF4-FFF2-40B4-BE49-F238E27FC236}">
                <a16:creationId xmlns:a16="http://schemas.microsoft.com/office/drawing/2014/main" id="{0888A2DE-04CB-4D8E-9A66-37D6B77884BF}"/>
              </a:ext>
            </a:extLst>
          </p:cNvPr>
          <p:cNvSpPr>
            <a:spLocks noGrp="1"/>
          </p:cNvSpPr>
          <p:nvPr/>
        </p:nvSpPr>
        <p:spPr>
          <a:xfrm>
            <a:off x="685800" y="1162050"/>
            <a:ext cx="838200" cy="57150"/>
          </a:xfrm>
          <a:prstGeom prst="roundRect">
            <a:avLst>
              <a:gd name="adj" fmla="val 50000"/>
            </a:avLst>
          </a:prstGeom>
          <a:solidFill>
            <a:schemeClr val="accent4"/>
          </a:solidFill>
          <a:ln w="0">
            <a:noFill/>
          </a:ln>
        </p:spPr>
      </p:sp>
      <p:pic>
        <p:nvPicPr>
          <p:cNvPr id="15" name="Picture 14">
            <a:extLst>
              <a:ext uri="{FF2B5EF4-FFF2-40B4-BE49-F238E27FC236}">
                <a16:creationId xmlns:a16="http://schemas.microsoft.com/office/drawing/2014/main" id="{ADFCA15D-B563-4380-924A-9BBB2DFCFFEB}"/>
              </a:ext>
            </a:extLst>
          </p:cNvPr>
          <p:cNvPicPr>
            <a:picLocks noChangeAspect="1"/>
          </p:cNvPicPr>
          <p:nvPr/>
        </p:nvPicPr>
        <p:blipFill rotWithShape="1">
          <a:blip r:embed="rId3">
            <a:extLst>
              <a:ext uri="{28A0092B-C50C-407E-A947-70E740481C1C}">
                <a14:useLocalDpi xmlns:a14="http://schemas.microsoft.com/office/drawing/2010/main" val="0"/>
              </a:ext>
            </a:extLst>
          </a:blip>
          <a:srcRect l="4255" t="7764" r="4255" b="10178"/>
          <a:stretch/>
        </p:blipFill>
        <p:spPr>
          <a:xfrm>
            <a:off x="7277100" y="-509624"/>
            <a:ext cx="4914900" cy="4408227"/>
          </a:xfrm>
          <a:prstGeom prst="rect">
            <a:avLst/>
          </a:prstGeom>
        </p:spPr>
      </p:pic>
      <p:sp>
        <p:nvSpPr>
          <p:cNvPr id="17" name="Rectangle 16">
            <a:extLst>
              <a:ext uri="{FF2B5EF4-FFF2-40B4-BE49-F238E27FC236}">
                <a16:creationId xmlns:a16="http://schemas.microsoft.com/office/drawing/2014/main" id="{0DA47A2B-6949-4E79-93A9-33023815C3AC}"/>
              </a:ext>
            </a:extLst>
          </p:cNvPr>
          <p:cNvSpPr>
            <a:spLocks noGrp="1"/>
          </p:cNvSpPr>
          <p:nvPr/>
        </p:nvSpPr>
        <p:spPr>
          <a:xfrm>
            <a:off x="1845859" y="905343"/>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lang="en-US" sz="3450" b="1" dirty="0">
                <a:solidFill>
                  <a:srgbClr val="FFFFFF"/>
                </a:solidFill>
                <a:latin typeface="Nimbus Sans"/>
                <a:ea typeface="Nimbus Sans"/>
                <a:cs typeface="Nimbus Sans"/>
              </a:rPr>
              <a:t>Reviews help small business!</a:t>
            </a:r>
            <a:endParaRPr sz="3450" b="1" dirty="0">
              <a:solidFill>
                <a:srgbClr val="FFFFFF"/>
              </a:solidFill>
              <a:latin typeface="Nimbus Sans"/>
              <a:ea typeface="Nimbus Sans"/>
              <a:cs typeface="Nimbus Sans"/>
            </a:endParaRPr>
          </a:p>
        </p:txBody>
      </p:sp>
      <p:pic>
        <p:nvPicPr>
          <p:cNvPr id="19" name="Picture 18">
            <a:extLst>
              <a:ext uri="{FF2B5EF4-FFF2-40B4-BE49-F238E27FC236}">
                <a16:creationId xmlns:a16="http://schemas.microsoft.com/office/drawing/2014/main" id="{342C362E-B7E2-4377-B6A7-DE12B46A4A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7141" y="1963087"/>
            <a:ext cx="3428063" cy="3428063"/>
          </a:xfrm>
          <a:prstGeom prst="rect">
            <a:avLst/>
          </a:prstGeom>
        </p:spPr>
      </p:pic>
      <p:sp>
        <p:nvSpPr>
          <p:cNvPr id="20" name="Rectangle 19">
            <a:extLst>
              <a:ext uri="{FF2B5EF4-FFF2-40B4-BE49-F238E27FC236}">
                <a16:creationId xmlns:a16="http://schemas.microsoft.com/office/drawing/2014/main" id="{B4582426-DD49-479F-B652-BDC2E8FA2E79}"/>
              </a:ext>
            </a:extLst>
          </p:cNvPr>
          <p:cNvSpPr>
            <a:spLocks noGrp="1"/>
          </p:cNvSpPr>
          <p:nvPr/>
        </p:nvSpPr>
        <p:spPr>
          <a:xfrm>
            <a:off x="323850" y="5778817"/>
            <a:ext cx="10820400" cy="609600"/>
          </a:xfrm>
          <a:prstGeom prst="rect">
            <a:avLst/>
          </a:prstGeom>
          <a:noFill/>
          <a:ln w="0">
            <a:noFill/>
          </a:ln>
        </p:spPr>
        <p:txBody>
          <a:bodyPr>
            <a:noAutofit/>
          </a:bodyPr>
          <a:lstStyle/>
          <a:p>
            <a:pPr algn="l">
              <a:defRPr sz="3450" b="1">
                <a:solidFill>
                  <a:srgbClr val="FFFFFF"/>
                </a:solidFill>
                <a:latin typeface="Nimbus Sans"/>
                <a:ea typeface="Nimbus Sans"/>
                <a:cs typeface="Nimbus Sans"/>
              </a:defRPr>
            </a:pPr>
            <a:r>
              <a:rPr lang="en-US" sz="3450" b="1" dirty="0">
                <a:solidFill>
                  <a:srgbClr val="FFFFFF"/>
                </a:solidFill>
                <a:latin typeface="Nimbus Sans"/>
                <a:ea typeface="Nimbus Sans"/>
                <a:cs typeface="Nimbus Sans"/>
              </a:rPr>
              <a:t>Stay connected: www.newlookdata.com</a:t>
            </a:r>
            <a:endParaRPr sz="3450" b="1" dirty="0">
              <a:solidFill>
                <a:srgbClr val="FFFFFF"/>
              </a:solidFill>
              <a:latin typeface="Nimbus Sans"/>
              <a:ea typeface="Nimbus Sans"/>
              <a:cs typeface="Nimbus Sans"/>
            </a:endParaRPr>
          </a:p>
        </p:txBody>
      </p:sp>
      <p:pic>
        <p:nvPicPr>
          <p:cNvPr id="24" name="Picture 23">
            <a:extLst>
              <a:ext uri="{FF2B5EF4-FFF2-40B4-BE49-F238E27FC236}">
                <a16:creationId xmlns:a16="http://schemas.microsoft.com/office/drawing/2014/main" id="{0A39F352-58F8-40BB-8BB9-E5C539F56A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9360" y="3939561"/>
            <a:ext cx="4054780" cy="3428063"/>
          </a:xfrm>
          <a:prstGeom prst="rect">
            <a:avLst/>
          </a:prstGeom>
        </p:spPr>
      </p:pic>
    </p:spTree>
    <p:extLst>
      <p:ext uri="{BB962C8B-B14F-4D97-AF65-F5344CB8AC3E}">
        <p14:creationId xmlns:p14="http://schemas.microsoft.com/office/powerpoint/2010/main" val="84278239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11501</TotalTime>
  <Words>3715</Words>
  <Application>Microsoft Office PowerPoint</Application>
  <DocSecurity>0</DocSecurity>
  <PresentationFormat>Widescreen</PresentationFormat>
  <Paragraphs>307</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user</cp:lastModifiedBy>
  <cp:revision>2</cp:revision>
  <dcterms:created xsi:type="dcterms:W3CDTF">2026-09-14T12:50:23Z</dcterms:created>
  <dcterms:modified xsi:type="dcterms:W3CDTF">2026-09-22T13:04:32Z</dcterms:modified>
</cp:coreProperties>
</file>